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0"/>
  </p:notesMasterIdLst>
  <p:handoutMasterIdLst>
    <p:handoutMasterId r:id="rId21"/>
  </p:handoutMasterIdLst>
  <p:sldIdLst>
    <p:sldId id="256" r:id="rId5"/>
    <p:sldId id="260" r:id="rId6"/>
    <p:sldId id="257" r:id="rId7"/>
    <p:sldId id="263" r:id="rId8"/>
    <p:sldId id="264" r:id="rId9"/>
    <p:sldId id="265" r:id="rId10"/>
    <p:sldId id="266" r:id="rId11"/>
    <p:sldId id="267" r:id="rId12"/>
    <p:sldId id="268" r:id="rId13"/>
    <p:sldId id="269" r:id="rId14"/>
    <p:sldId id="270" r:id="rId15"/>
    <p:sldId id="271" r:id="rId16"/>
    <p:sldId id="273" r:id="rId17"/>
    <p:sldId id="274"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Native Mobile Application</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Hybrid Mobile Applications </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Web Mobile Applications</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3"/>
      <dgm:spPr/>
    </dgm:pt>
    <dgm:pt modelId="{BB7E5F84-64F2-4718-BACC-301BBCDC9D3A}" type="pres">
      <dgm:prSet presAssocID="{AAC263CB-8256-4B03-92FE-1622698FB3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3">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3"/>
      <dgm:spPr/>
    </dgm:pt>
    <dgm:pt modelId="{8B8D9FA1-74BB-4EA5-B65F-49B870DCE4EB}" type="pres">
      <dgm:prSet presAssocID="{4E8D2E69-0173-4BD3-B96A-7A9C5DD12B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3">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3"/>
      <dgm:spPr/>
    </dgm:pt>
    <dgm:pt modelId="{3CD2D8A7-CAF8-4A2F-A324-BDF8CFA66908}" type="pres">
      <dgm:prSet presAssocID="{93A6A030-ABAB-4EFA-B539-0FDB3E07C1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3">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432"/>
          <a:ext cx="3084892" cy="10116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306030" y="228058"/>
          <a:ext cx="556419" cy="556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1168480" y="432"/>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977900">
            <a:lnSpc>
              <a:spcPct val="100000"/>
            </a:lnSpc>
            <a:spcBef>
              <a:spcPct val="0"/>
            </a:spcBef>
            <a:spcAft>
              <a:spcPct val="35000"/>
            </a:spcAft>
            <a:buNone/>
          </a:pPr>
          <a:r>
            <a:rPr lang="en-US" sz="2200" kern="1200" dirty="0"/>
            <a:t>Native Mobile Application</a:t>
          </a:r>
        </a:p>
      </dsp:txBody>
      <dsp:txXfrm>
        <a:off x="1168480" y="432"/>
        <a:ext cx="1916411" cy="1011671"/>
      </dsp:txXfrm>
    </dsp:sp>
    <dsp:sp modelId="{B9A40EDB-694E-464C-8356-AEE8787842F2}">
      <dsp:nvSpPr>
        <dsp:cNvPr id="0" name=""/>
        <dsp:cNvSpPr/>
      </dsp:nvSpPr>
      <dsp:spPr>
        <a:xfrm>
          <a:off x="0" y="1265021"/>
          <a:ext cx="3084892" cy="1011671"/>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306030" y="1492647"/>
          <a:ext cx="556419" cy="556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1168480" y="1265021"/>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977900">
            <a:lnSpc>
              <a:spcPct val="100000"/>
            </a:lnSpc>
            <a:spcBef>
              <a:spcPct val="0"/>
            </a:spcBef>
            <a:spcAft>
              <a:spcPct val="35000"/>
            </a:spcAft>
            <a:buNone/>
          </a:pPr>
          <a:r>
            <a:rPr lang="en-US" sz="2200" kern="1200" dirty="0"/>
            <a:t>Hybrid Mobile Applications </a:t>
          </a:r>
        </a:p>
      </dsp:txBody>
      <dsp:txXfrm>
        <a:off x="1168480" y="1265021"/>
        <a:ext cx="1916411" cy="1011671"/>
      </dsp:txXfrm>
    </dsp:sp>
    <dsp:sp modelId="{9DD6C5DE-B838-492F-B4A8-49E4DE8C5CF5}">
      <dsp:nvSpPr>
        <dsp:cNvPr id="0" name=""/>
        <dsp:cNvSpPr/>
      </dsp:nvSpPr>
      <dsp:spPr>
        <a:xfrm>
          <a:off x="0" y="2529610"/>
          <a:ext cx="3084892" cy="101167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306030" y="2757236"/>
          <a:ext cx="556419" cy="556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1168480" y="2529610"/>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977900">
            <a:lnSpc>
              <a:spcPct val="100000"/>
            </a:lnSpc>
            <a:spcBef>
              <a:spcPct val="0"/>
            </a:spcBef>
            <a:spcAft>
              <a:spcPct val="35000"/>
            </a:spcAft>
            <a:buNone/>
          </a:pPr>
          <a:r>
            <a:rPr lang="en-US" sz="2200" kern="1200" dirty="0"/>
            <a:t>Web Mobile Applications</a:t>
          </a:r>
        </a:p>
      </dsp:txBody>
      <dsp:txXfrm>
        <a:off x="1168480" y="2529610"/>
        <a:ext cx="1916411" cy="10116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3338035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ltexsoft.com/blog/data-integrit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6.jpg"/><Relationship Id="rId12" Type="http://schemas.microsoft.com/office/2007/relationships/diagramDrawing" Target="../diagrams/drawing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11" Type="http://schemas.openxmlformats.org/officeDocument/2006/relationships/diagramColors" Target="../diagrams/colors1.xml"/><Relationship Id="rId5" Type="http://schemas.openxmlformats.org/officeDocument/2006/relationships/image" Target="../media/image1.jpeg"/><Relationship Id="rId10" Type="http://schemas.openxmlformats.org/officeDocument/2006/relationships/diagramQuickStyle" Target="../diagrams/quickStyle1.xml"/><Relationship Id="rId4" Type="http://schemas.openxmlformats.org/officeDocument/2006/relationships/notesSlide" Target="../notesSlides/notesSlide3.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www.spinxdigital.com/blog/mobile-app-development-languages/#Python" TargetMode="External"/><Relationship Id="rId2" Type="http://schemas.openxmlformats.org/officeDocument/2006/relationships/hyperlink" Target="https://www.spinxdigital.com/blog/mobile-app-development-languages/#Objective%20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a:extLst>
              <a:ext uri="{FF2B5EF4-FFF2-40B4-BE49-F238E27FC236}">
                <a16:creationId xmlns:a16="http://schemas.microsoft.com/office/drawing/2014/main" id="{AC06F95D-BA5D-4DEE-93EF-3FE3173D13FF}"/>
              </a:ext>
            </a:extLst>
          </p:cNvPr>
          <p:cNvPicPr>
            <a:picLocks noChangeAspect="1"/>
          </p:cNvPicPr>
          <p:nvPr/>
        </p:nvPicPr>
        <p:blipFill>
          <a:blip r:embed="rId5"/>
          <a:srcRect/>
          <a:stretch/>
        </p:blipFill>
        <p:spPr>
          <a:xfrm>
            <a:off x="3611" y="37577"/>
            <a:ext cx="12188389" cy="6857999"/>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Mobile Application </a:t>
            </a:r>
            <a:br>
              <a:rPr lang="en-US" dirty="0"/>
            </a:br>
            <a:r>
              <a:rPr lang="en-US" dirty="0"/>
              <a:t>Development</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a:t>Internet programming </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959220"/>
          </a:xfrm>
        </p:spPr>
        <p:txBody>
          <a:bodyPr>
            <a:normAutofit/>
          </a:bodyPr>
          <a:lstStyle/>
          <a:p>
            <a:r>
              <a:rPr lang="en-US" sz="3200" dirty="0"/>
              <a:t>Mobile application Development framework</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537028" y="1276558"/>
            <a:ext cx="3062515" cy="5234376"/>
          </a:xfrm>
        </p:spPr>
        <p:txBody>
          <a:bodyPr>
            <a:normAutofit/>
          </a:bodyPr>
          <a:lstStyle/>
          <a:p>
            <a:pPr marL="0" indent="0">
              <a:buNone/>
            </a:pPr>
            <a:r>
              <a:rPr lang="en-US" sz="2600" dirty="0"/>
              <a:t>Here are a list of trending frameworks used in mobile application development. </a:t>
            </a:r>
          </a:p>
          <a:p>
            <a:pPr marL="0" indent="0">
              <a:buNone/>
            </a:pPr>
            <a:r>
              <a:rPr lang="en-US" sz="2600" dirty="0"/>
              <a:t>Looking at does statistics we can make decisions on what languages to use.</a:t>
            </a:r>
          </a:p>
          <a:p>
            <a:pPr marL="0" indent="0">
              <a:buNone/>
            </a:pPr>
            <a:endParaRPr lang="en-US" dirty="0"/>
          </a:p>
        </p:txBody>
      </p:sp>
      <p:pic>
        <p:nvPicPr>
          <p:cNvPr id="8" name="Picture 7">
            <a:extLst>
              <a:ext uri="{FF2B5EF4-FFF2-40B4-BE49-F238E27FC236}">
                <a16:creationId xmlns:a16="http://schemas.microsoft.com/office/drawing/2014/main" id="{5ECB70DC-BF6C-4EFE-A8E2-CC4CE9AC794F}"/>
              </a:ext>
            </a:extLst>
          </p:cNvPr>
          <p:cNvPicPr>
            <a:picLocks noChangeAspect="1"/>
          </p:cNvPicPr>
          <p:nvPr/>
        </p:nvPicPr>
        <p:blipFill>
          <a:blip r:embed="rId2"/>
          <a:stretch>
            <a:fillRect/>
          </a:stretch>
        </p:blipFill>
        <p:spPr>
          <a:xfrm>
            <a:off x="3715658" y="949325"/>
            <a:ext cx="8302172" cy="5785304"/>
          </a:xfrm>
          <a:prstGeom prst="rect">
            <a:avLst/>
          </a:prstGeom>
        </p:spPr>
      </p:pic>
    </p:spTree>
    <p:extLst>
      <p:ext uri="{BB962C8B-B14F-4D97-AF65-F5344CB8AC3E}">
        <p14:creationId xmlns:p14="http://schemas.microsoft.com/office/powerpoint/2010/main" val="132317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1478570"/>
          </a:xfrm>
        </p:spPr>
        <p:txBody>
          <a:bodyPr>
            <a:normAutofit/>
          </a:bodyPr>
          <a:lstStyle/>
          <a:p>
            <a:r>
              <a:rPr lang="en-US" sz="3200" dirty="0"/>
              <a:t>Collection and Analysis for the development requirement  for mobile applications</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1141413" y="1538514"/>
            <a:ext cx="10211216" cy="5066578"/>
          </a:xfrm>
        </p:spPr>
        <p:txBody>
          <a:bodyPr>
            <a:normAutofit fontScale="70000" lnSpcReduction="20000"/>
          </a:bodyPr>
          <a:lstStyle/>
          <a:p>
            <a:pPr marL="0" indent="0">
              <a:buNone/>
            </a:pPr>
            <a:r>
              <a:rPr lang="en-US" sz="2600" dirty="0"/>
              <a:t>Here we will look at the requirements in terms of functional and non functional requirement.</a:t>
            </a:r>
          </a:p>
          <a:p>
            <a:pPr marL="0" indent="0">
              <a:buNone/>
            </a:pPr>
            <a:r>
              <a:rPr lang="en-US" sz="2000" b="1" i="0" dirty="0">
                <a:solidFill>
                  <a:schemeClr val="accent2"/>
                </a:solidFill>
                <a:effectLst/>
                <a:latin typeface="Roboto Slab"/>
              </a:rPr>
              <a:t>The role of the business analyst</a:t>
            </a:r>
            <a:r>
              <a:rPr lang="en-US" sz="2000" b="0" i="0" dirty="0">
                <a:solidFill>
                  <a:schemeClr val="accent2"/>
                </a:solidFill>
                <a:effectLst/>
                <a:latin typeface="Roboto Slab"/>
              </a:rPr>
              <a:t> is to comprehensively compile the various requirements into a Software Requirements</a:t>
            </a:r>
            <a:endParaRPr lang="en-US" sz="2600" dirty="0">
              <a:solidFill>
                <a:schemeClr val="accent2"/>
              </a:solidFill>
            </a:endParaRPr>
          </a:p>
          <a:p>
            <a:pPr marL="0" indent="0">
              <a:buNone/>
            </a:pPr>
            <a:r>
              <a:rPr lang="en-US" sz="2000" b="1" i="0" dirty="0">
                <a:effectLst/>
                <a:latin typeface="Roboto Slab"/>
              </a:rPr>
              <a:t>Functional requirements</a:t>
            </a:r>
            <a:r>
              <a:rPr lang="en-US" sz="2000" b="0" i="0" dirty="0">
                <a:effectLst/>
                <a:latin typeface="Roboto Slab"/>
              </a:rPr>
              <a:t> </a:t>
            </a:r>
            <a:r>
              <a:rPr lang="en-US" sz="2000" b="0" i="0" dirty="0">
                <a:solidFill>
                  <a:srgbClr val="00B0F0"/>
                </a:solidFill>
                <a:effectLst/>
                <a:latin typeface="Roboto Slab"/>
              </a:rPr>
              <a:t>describe how software (e.g., mobile or web application) should behave. They also define the properties or attributes of a given system.</a:t>
            </a:r>
            <a:endParaRPr lang="en-US" sz="2600" dirty="0">
              <a:solidFill>
                <a:srgbClr val="00B0F0"/>
              </a:solidFill>
            </a:endParaRPr>
          </a:p>
          <a:p>
            <a:pPr algn="l"/>
            <a:r>
              <a:rPr lang="en-US" b="0" i="0" dirty="0">
                <a:effectLst/>
                <a:latin typeface="Roboto Slab"/>
              </a:rPr>
              <a:t>The purpose of the Functional Requirements analysis is primarily the need to understand and define the requirements placed on the software by the various stakeholders.</a:t>
            </a:r>
          </a:p>
          <a:p>
            <a:pPr algn="l"/>
            <a:r>
              <a:rPr lang="en-US" b="0" i="0" dirty="0">
                <a:effectLst/>
                <a:latin typeface="Roboto Slab"/>
              </a:rPr>
              <a:t>It is worth remembering that Functional Requirements are not autonomous and are interdependent with quality expectations, goals, and business rules.</a:t>
            </a:r>
          </a:p>
          <a:p>
            <a:pPr algn="l"/>
            <a:r>
              <a:rPr lang="en-US" b="0" i="0" dirty="0">
                <a:effectLst/>
                <a:latin typeface="Roboto Slab"/>
              </a:rPr>
              <a:t>In addition, as a result of analyzing Functional Requirements, we should rank individual functionalities, determine their importance, and link them to specific software elements.</a:t>
            </a:r>
          </a:p>
          <a:p>
            <a:pPr algn="l"/>
            <a:r>
              <a:rPr lang="en-US" b="0" i="0" dirty="0">
                <a:effectLst/>
                <a:latin typeface="Roboto Slab"/>
              </a:rPr>
              <a:t>Requirements validation aims to verify that the collected requirements are complete and free of errors.</a:t>
            </a:r>
          </a:p>
          <a:p>
            <a:pPr algn="l"/>
            <a:r>
              <a:rPr lang="en-US" b="0" i="0" dirty="0">
                <a:effectLst/>
                <a:latin typeface="Roboto Slab"/>
              </a:rPr>
              <a:t>It should also provide an answer to whether the collected information allows you to start working and create a digital product that can achieve your business goals and align with the expectations of its users.</a:t>
            </a:r>
          </a:p>
          <a:p>
            <a:pPr marL="0" indent="0">
              <a:buNone/>
            </a:pPr>
            <a:endParaRPr lang="en-US" dirty="0"/>
          </a:p>
        </p:txBody>
      </p:sp>
    </p:spTree>
    <p:extLst>
      <p:ext uri="{BB962C8B-B14F-4D97-AF65-F5344CB8AC3E}">
        <p14:creationId xmlns:p14="http://schemas.microsoft.com/office/powerpoint/2010/main" val="50890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1478570"/>
          </a:xfrm>
        </p:spPr>
        <p:txBody>
          <a:bodyPr>
            <a:normAutofit/>
          </a:bodyPr>
          <a:lstStyle/>
          <a:p>
            <a:r>
              <a:rPr lang="en-US" sz="3200" dirty="0"/>
              <a:t>Collection and Analysis for the development requirement  for mobile applications</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1243013" y="1538514"/>
            <a:ext cx="10211216" cy="5066578"/>
          </a:xfrm>
        </p:spPr>
        <p:txBody>
          <a:bodyPr>
            <a:normAutofit fontScale="62500" lnSpcReduction="20000"/>
          </a:bodyPr>
          <a:lstStyle/>
          <a:p>
            <a:pPr marL="0" indent="0">
              <a:buNone/>
            </a:pPr>
            <a:r>
              <a:rPr lang="en-US" sz="2600" dirty="0"/>
              <a:t>Here we will look at the requirements in terms of functional and non functional requirement.</a:t>
            </a:r>
          </a:p>
          <a:p>
            <a:pPr marL="0" indent="0">
              <a:buNone/>
            </a:pPr>
            <a:r>
              <a:rPr lang="en-US" sz="2000" b="1" i="0" dirty="0">
                <a:solidFill>
                  <a:schemeClr val="accent2"/>
                </a:solidFill>
                <a:effectLst/>
                <a:latin typeface="Roboto Slab"/>
              </a:rPr>
              <a:t>The role of the business analyst</a:t>
            </a:r>
            <a:r>
              <a:rPr lang="en-US" sz="2000" b="0" i="0" dirty="0">
                <a:solidFill>
                  <a:schemeClr val="accent2"/>
                </a:solidFill>
                <a:effectLst/>
                <a:latin typeface="Roboto Slab"/>
              </a:rPr>
              <a:t> is to comprehensively compile the various requirements into a Software Requirements</a:t>
            </a:r>
            <a:endParaRPr lang="en-US" sz="2600" dirty="0">
              <a:solidFill>
                <a:schemeClr val="accent2"/>
              </a:solidFill>
            </a:endParaRPr>
          </a:p>
          <a:p>
            <a:pPr marL="0" indent="0">
              <a:buNone/>
            </a:pPr>
            <a:r>
              <a:rPr lang="en-US" sz="2000" b="1" i="0" dirty="0">
                <a:effectLst/>
                <a:latin typeface="Open Sans" panose="020B0606030504020204" pitchFamily="34" charset="0"/>
              </a:rPr>
              <a:t>Non-functional requirements or NFRs</a:t>
            </a:r>
            <a:r>
              <a:rPr lang="en-US" sz="2000" b="0" i="0" dirty="0">
                <a:solidFill>
                  <a:srgbClr val="00B0F0"/>
                </a:solidFill>
                <a:effectLst/>
                <a:latin typeface="Open Sans" panose="020B0606030504020204" pitchFamily="34" charset="0"/>
              </a:rPr>
              <a:t> are a set of specifications that describe the system’s operation capabilities and constraints and attempt to improve its functionality. These are basically the requirements that outline how well it will operate including things like speed, security, reliability, </a:t>
            </a:r>
            <a:r>
              <a:rPr lang="en-US" sz="2000" b="0" i="0" u="none" strike="noStrike" dirty="0">
                <a:solidFill>
                  <a:srgbClr val="00B0F0"/>
                </a:solidFill>
                <a:effectLst/>
                <a:latin typeface="Open Sans" panose="020B0606030504020204" pitchFamily="34" charset="0"/>
                <a:hlinkClick r:id="rId2">
                  <a:extLst>
                    <a:ext uri="{A12FA001-AC4F-418D-AE19-62706E023703}">
                      <ahyp:hlinkClr xmlns:ahyp="http://schemas.microsoft.com/office/drawing/2018/hyperlinkcolor" val="tx"/>
                    </a:ext>
                  </a:extLst>
                </a:hlinkClick>
              </a:rPr>
              <a:t>data integrity</a:t>
            </a:r>
            <a:r>
              <a:rPr lang="en-US" sz="2000" b="0" i="0" dirty="0">
                <a:solidFill>
                  <a:srgbClr val="00B0F0"/>
                </a:solidFill>
                <a:effectLst/>
                <a:latin typeface="Open Sans" panose="020B0606030504020204" pitchFamily="34" charset="0"/>
              </a:rPr>
              <a:t>, etc. nonfunctional  r</a:t>
            </a:r>
          </a:p>
          <a:p>
            <a:pPr algn="l"/>
            <a:r>
              <a:rPr lang="en-US" sz="2600" b="1" i="0" dirty="0">
                <a:effectLst/>
                <a:latin typeface="Open Sans" panose="020B0606030504020204" pitchFamily="34" charset="0"/>
              </a:rPr>
              <a:t>Performance and scalability. </a:t>
            </a:r>
            <a:r>
              <a:rPr lang="en-US" sz="2600" b="0" i="0" dirty="0">
                <a:effectLst/>
                <a:latin typeface="Open Sans" panose="020B0606030504020204" pitchFamily="34" charset="0"/>
              </a:rPr>
              <a:t>How fast does the system return results? How much will this performance change with higher workloads?</a:t>
            </a:r>
          </a:p>
          <a:p>
            <a:pPr algn="l"/>
            <a:r>
              <a:rPr lang="en-US" sz="2600" b="1" i="0" dirty="0">
                <a:effectLst/>
                <a:latin typeface="Open Sans" panose="020B0606030504020204" pitchFamily="34" charset="0"/>
              </a:rPr>
              <a:t>Portability and compatibility. </a:t>
            </a:r>
            <a:r>
              <a:rPr lang="en-US" sz="2600" b="0" i="0" dirty="0">
                <a:effectLst/>
                <a:latin typeface="Open Sans" panose="020B0606030504020204" pitchFamily="34" charset="0"/>
              </a:rPr>
              <a:t>Which hardware, operating systems, and browsers, along with their versions does the software run on? Does it conflict with other applications and processes within these environments?</a:t>
            </a:r>
          </a:p>
          <a:p>
            <a:pPr algn="l"/>
            <a:r>
              <a:rPr lang="en-US" sz="2600" b="1" i="0" dirty="0">
                <a:effectLst/>
                <a:latin typeface="Open Sans" panose="020B0606030504020204" pitchFamily="34" charset="0"/>
              </a:rPr>
              <a:t>Reliability, maintainability, availability. </a:t>
            </a:r>
            <a:r>
              <a:rPr lang="en-US" sz="2600" b="0" i="0" dirty="0">
                <a:effectLst/>
                <a:latin typeface="Open Sans" panose="020B0606030504020204" pitchFamily="34" charset="0"/>
              </a:rPr>
              <a:t>How often does the system experience critical failures? How much time does it take to fix the issue when it arises? And how is user availability time compared to downtime?</a:t>
            </a:r>
          </a:p>
          <a:p>
            <a:pPr algn="l"/>
            <a:r>
              <a:rPr lang="en-US" sz="2600" b="1" i="0" dirty="0">
                <a:effectLst/>
                <a:latin typeface="Open Sans" panose="020B0606030504020204" pitchFamily="34" charset="0"/>
              </a:rPr>
              <a:t>Security. </a:t>
            </a:r>
            <a:r>
              <a:rPr lang="en-US" sz="2600" b="0" i="0" dirty="0">
                <a:effectLst/>
                <a:latin typeface="Open Sans" panose="020B0606030504020204" pitchFamily="34" charset="0"/>
              </a:rPr>
              <a:t>How well are the system and its data protected against attacks?</a:t>
            </a:r>
          </a:p>
          <a:p>
            <a:pPr algn="l"/>
            <a:r>
              <a:rPr lang="en-US" sz="2600" b="1" i="0" dirty="0">
                <a:effectLst/>
                <a:latin typeface="Open Sans" panose="020B0606030504020204" pitchFamily="34" charset="0"/>
              </a:rPr>
              <a:t>Localization. </a:t>
            </a:r>
            <a:r>
              <a:rPr lang="en-US" sz="2600" b="0" i="0" dirty="0">
                <a:effectLst/>
                <a:latin typeface="Open Sans" panose="020B0606030504020204" pitchFamily="34" charset="0"/>
              </a:rPr>
              <a:t>Is the system compatible with local specifics?</a:t>
            </a:r>
          </a:p>
          <a:p>
            <a:pPr algn="l"/>
            <a:r>
              <a:rPr lang="en-US" sz="2600" b="1" i="0" dirty="0">
                <a:effectLst/>
                <a:latin typeface="Open Sans" panose="020B0606030504020204" pitchFamily="34" charset="0"/>
              </a:rPr>
              <a:t>Usability. </a:t>
            </a:r>
            <a:r>
              <a:rPr lang="en-US" sz="2600" b="0" i="0" dirty="0">
                <a:effectLst/>
                <a:latin typeface="Open Sans" panose="020B0606030504020204" pitchFamily="34" charset="0"/>
              </a:rPr>
              <a:t>How easy is it for a customer to use the system?</a:t>
            </a:r>
          </a:p>
          <a:p>
            <a:pPr marL="0" indent="0">
              <a:buNone/>
            </a:pPr>
            <a:endParaRPr lang="en-US" dirty="0"/>
          </a:p>
        </p:txBody>
      </p:sp>
    </p:spTree>
    <p:extLst>
      <p:ext uri="{BB962C8B-B14F-4D97-AF65-F5344CB8AC3E}">
        <p14:creationId xmlns:p14="http://schemas.microsoft.com/office/powerpoint/2010/main" val="308612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886960"/>
          </a:xfrm>
        </p:spPr>
        <p:txBody>
          <a:bodyPr>
            <a:normAutofit/>
          </a:bodyPr>
          <a:lstStyle/>
          <a:p>
            <a:r>
              <a:rPr lang="en-US" sz="3200" dirty="0"/>
              <a:t>Cost of Development</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1243013" y="1538514"/>
            <a:ext cx="10211216" cy="5066578"/>
          </a:xfrm>
        </p:spPr>
        <p:txBody>
          <a:bodyPr>
            <a:normAutofit fontScale="70000" lnSpcReduction="2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price of developing an app depends upon what type of app you’re building. Generally, the average rate of building an app ranges from $40,000 to $150,000, depending upon the complexity of the app.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you are considering developing an app, it is important to understand all the factors that can affect the cost. Some factors influencing the app development cost are: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Size of app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Features and functionality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complexity of visual design*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Android or iOS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Hiring a freelance developer or a software development agency**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Backend infrastructure*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Size of App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cost of developing an app can be affected by the size of the app: small, medium or large Apps. Small Apps have standard user interface elements, are designed for a single platform, have fewer features, no backend coding is required. For medium Apps the UI and payment methods are standard. Larger Apps require many more features, support multi-language, extensive backend development to store and manage massive databases and much more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 Uber.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743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886960"/>
          </a:xfrm>
        </p:spPr>
        <p:txBody>
          <a:bodyPr>
            <a:normAutofit/>
          </a:bodyPr>
          <a:lstStyle/>
          <a:p>
            <a:r>
              <a:rPr lang="en-US" sz="3200" dirty="0"/>
              <a:t>Cost of Development</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1243013" y="1538514"/>
            <a:ext cx="10211216" cy="5066578"/>
          </a:xfrm>
        </p:spPr>
        <p:txBody>
          <a:bodyPr>
            <a:normAutofit fontScale="85000" lnSpcReduction="20000"/>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Features and functionalities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features and functionalities of an App contribute greatly to the cost of the App development. Building an App with fewer features takes a lesser amount of time hence the cost of development will be less. On the other hand complex features in an App requires more time leading to a higher App development cost. These functionalities includes whether the App should be multi-</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languaged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should contain user-login(via email, via text or via social media account) or not(no login required), the type of customer support you require (such as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realtime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chats where agents will answer questions of the users 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realtime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 contact form where users will fill a form to get in contact with the support services) or no customer support, whether users can communicate in the App, the presence of a chat(1-1 messaging, Group chat and file sharing between users), the type of gratification features (such as “Like system” or “Rating system”) or none, the type of security(standard with security featured such as authorization, confirmation, email or advanced security).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Android or iOS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Android is a mobile operating system used in Blackberry, Samsung, HTC. IOS is a mobile operating system used 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iphones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iOS running Apps are less expensive then Android running Apps because the scope for device fragmentation is much wider for Android than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ios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Apps. IOS comes with about 20 different types of devices while hundreds of different mobile devices are supported by Android so building an Android App will require you to adapt it to different fragmentations making Android App development cost </a:t>
            </a:r>
            <a:r>
              <a:rPr lang="en-US" sz="1800" dirty="0">
                <a:solidFill>
                  <a:srgbClr val="44444F"/>
                </a:solidFill>
                <a:effectLst/>
                <a:latin typeface="Times New Roman" panose="02020603050405020304" pitchFamily="18" charset="0"/>
                <a:ea typeface="Calibri" panose="020F0502020204030204" pitchFamily="34" charset="0"/>
                <a:cs typeface="Times New Roman" panose="02020603050405020304" pitchFamily="18" charset="0"/>
              </a:rPr>
              <a:t>a bit higher. Also Android emulators perform much slower than </a:t>
            </a:r>
            <a:r>
              <a:rPr lang="en-US" sz="1800" dirty="0" err="1">
                <a:solidFill>
                  <a:srgbClr val="44444F"/>
                </a:solidFill>
                <a:effectLst/>
                <a:latin typeface="Times New Roman" panose="02020603050405020304" pitchFamily="18" charset="0"/>
                <a:ea typeface="Calibri" panose="020F0502020204030204" pitchFamily="34" charset="0"/>
                <a:cs typeface="Times New Roman" panose="02020603050405020304" pitchFamily="18" charset="0"/>
              </a:rPr>
              <a:t>ios</a:t>
            </a:r>
            <a:r>
              <a:rPr lang="en-US" sz="1800" dirty="0">
                <a:solidFill>
                  <a:srgbClr val="44444F"/>
                </a:solidFill>
                <a:effectLst/>
                <a:latin typeface="Times New Roman" panose="02020603050405020304" pitchFamily="18" charset="0"/>
                <a:ea typeface="Calibri" panose="020F0502020204030204" pitchFamily="34" charset="0"/>
                <a:cs typeface="Times New Roman" panose="02020603050405020304" pitchFamily="18" charset="0"/>
              </a:rPr>
              <a:t> simulators so much amount of time is spent on Android App testing for all the different versions of an Android leading to more development hours hence making the development cost a bit higher.</a:t>
            </a:r>
            <a:endParaRPr lang="en-US" sz="1800" dirty="0"/>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271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999695"/>
          </a:xfrm>
        </p:spPr>
        <p:txBody>
          <a:bodyPr>
            <a:normAutofit/>
          </a:bodyPr>
          <a:lstStyle/>
          <a:p>
            <a:r>
              <a:rPr lang="en-US" sz="3200" dirty="0"/>
              <a:t>Cost of Development</a:t>
            </a:r>
          </a:p>
        </p:txBody>
      </p:sp>
      <p:graphicFrame>
        <p:nvGraphicFramePr>
          <p:cNvPr id="4" name="Content Placeholder 3">
            <a:extLst>
              <a:ext uri="{FF2B5EF4-FFF2-40B4-BE49-F238E27FC236}">
                <a16:creationId xmlns:a16="http://schemas.microsoft.com/office/drawing/2014/main" id="{F32E5AAF-9858-4792-B8F5-FD626449295E}"/>
              </a:ext>
            </a:extLst>
          </p:cNvPr>
          <p:cNvGraphicFramePr>
            <a:graphicFrameLocks noGrp="1"/>
          </p:cNvGraphicFramePr>
          <p:nvPr>
            <p:ph idx="1"/>
          </p:nvPr>
        </p:nvGraphicFramePr>
        <p:xfrm>
          <a:off x="1395413" y="1785938"/>
          <a:ext cx="9906000" cy="4572000"/>
        </p:xfrm>
        <a:graphic>
          <a:graphicData uri="http://schemas.openxmlformats.org/drawingml/2006/table">
            <a:tbl>
              <a:tblPr/>
              <a:tblGrid>
                <a:gridCol w="1651000">
                  <a:extLst>
                    <a:ext uri="{9D8B030D-6E8A-4147-A177-3AD203B41FA5}">
                      <a16:colId xmlns:a16="http://schemas.microsoft.com/office/drawing/2014/main" val="2017555290"/>
                    </a:ext>
                  </a:extLst>
                </a:gridCol>
                <a:gridCol w="1651000">
                  <a:extLst>
                    <a:ext uri="{9D8B030D-6E8A-4147-A177-3AD203B41FA5}">
                      <a16:colId xmlns:a16="http://schemas.microsoft.com/office/drawing/2014/main" val="4117753907"/>
                    </a:ext>
                  </a:extLst>
                </a:gridCol>
                <a:gridCol w="1651000">
                  <a:extLst>
                    <a:ext uri="{9D8B030D-6E8A-4147-A177-3AD203B41FA5}">
                      <a16:colId xmlns:a16="http://schemas.microsoft.com/office/drawing/2014/main" val="1428121251"/>
                    </a:ext>
                  </a:extLst>
                </a:gridCol>
                <a:gridCol w="1651000">
                  <a:extLst>
                    <a:ext uri="{9D8B030D-6E8A-4147-A177-3AD203B41FA5}">
                      <a16:colId xmlns:a16="http://schemas.microsoft.com/office/drawing/2014/main" val="1526164931"/>
                    </a:ext>
                  </a:extLst>
                </a:gridCol>
                <a:gridCol w="1651000">
                  <a:extLst>
                    <a:ext uri="{9D8B030D-6E8A-4147-A177-3AD203B41FA5}">
                      <a16:colId xmlns:a16="http://schemas.microsoft.com/office/drawing/2014/main" val="915550638"/>
                    </a:ext>
                  </a:extLst>
                </a:gridCol>
                <a:gridCol w="1651000">
                  <a:extLst>
                    <a:ext uri="{9D8B030D-6E8A-4147-A177-3AD203B41FA5}">
                      <a16:colId xmlns:a16="http://schemas.microsoft.com/office/drawing/2014/main" val="3274152816"/>
                    </a:ext>
                  </a:extLst>
                </a:gridCol>
              </a:tblGrid>
              <a:tr h="0">
                <a:tc>
                  <a:txBody>
                    <a:bodyPr/>
                    <a:lstStyle/>
                    <a:p>
                      <a:r>
                        <a:rPr lang="en-US" b="1">
                          <a:solidFill>
                            <a:srgbClr val="000000"/>
                          </a:solidFill>
                          <a:effectLst/>
                        </a:rPr>
                        <a:t>Dev Cost</a:t>
                      </a:r>
                      <a:endParaRPr lang="en-US">
                        <a:effectLst/>
                      </a:endParaRPr>
                    </a:p>
                  </a:txBody>
                  <a:tcPr anchor="ctr">
                    <a:lnL w="12700" cap="flat" cmpd="sng" algn="ctr">
                      <a:solidFill>
                        <a:srgbClr val="9074C1"/>
                      </a:solidFill>
                      <a:prstDash val="solid"/>
                      <a:round/>
                      <a:headEnd type="none" w="med" len="med"/>
                      <a:tailEnd type="none" w="med" len="med"/>
                    </a:lnL>
                    <a:lnR w="12700" cap="flat" cmpd="sng" algn="ctr">
                      <a:solidFill>
                        <a:srgbClr val="5076C1"/>
                      </a:solidFill>
                      <a:prstDash val="solid"/>
                      <a:round/>
                      <a:headEnd type="none" w="med" len="med"/>
                      <a:tailEnd type="none" w="med" len="med"/>
                    </a:lnR>
                    <a:lnT w="12700" cap="flat" cmpd="sng" algn="ctr">
                      <a:solidFill>
                        <a:srgbClr val="9074C1"/>
                      </a:solidFill>
                      <a:prstDash val="solid"/>
                      <a:round/>
                      <a:headEnd type="none" w="med" len="med"/>
                      <a:tailEnd type="none" w="med" len="med"/>
                    </a:lnT>
                    <a:lnB w="12700" cap="flat" cmpd="sng" algn="ctr">
                      <a:solidFill>
                        <a:srgbClr val="307CC1"/>
                      </a:solidFill>
                      <a:prstDash val="solid"/>
                      <a:round/>
                      <a:headEnd type="none" w="med" len="med"/>
                      <a:tailEnd type="none" w="med" len="med"/>
                    </a:lnB>
                    <a:solidFill>
                      <a:srgbClr val="F7F7F5"/>
                    </a:solidFill>
                  </a:tcPr>
                </a:tc>
                <a:tc>
                  <a:txBody>
                    <a:bodyPr/>
                    <a:lstStyle/>
                    <a:p>
                      <a:r>
                        <a:rPr lang="en-US" b="1">
                          <a:solidFill>
                            <a:srgbClr val="000000"/>
                          </a:solidFill>
                          <a:effectLst/>
                        </a:rPr>
                        <a:t>Push Notifications</a:t>
                      </a:r>
                      <a:endParaRPr lang="en-US">
                        <a:effectLst/>
                      </a:endParaRPr>
                    </a:p>
                  </a:txBody>
                  <a:tcPr anchor="ctr">
                    <a:lnL w="12700" cap="flat" cmpd="sng" algn="ctr">
                      <a:solidFill>
                        <a:srgbClr val="5076C1"/>
                      </a:solidFill>
                      <a:prstDash val="solid"/>
                      <a:round/>
                      <a:headEnd type="none" w="med" len="med"/>
                      <a:tailEnd type="none" w="med" len="med"/>
                    </a:lnL>
                    <a:lnR w="12700" cap="flat" cmpd="sng" algn="ctr">
                      <a:solidFill>
                        <a:srgbClr val="D074C1"/>
                      </a:solidFill>
                      <a:prstDash val="solid"/>
                      <a:round/>
                      <a:headEnd type="none" w="med" len="med"/>
                      <a:tailEnd type="none" w="med" len="med"/>
                    </a:lnR>
                    <a:lnT w="12700" cap="flat" cmpd="sng" algn="ctr">
                      <a:solidFill>
                        <a:srgbClr val="5076C1"/>
                      </a:solidFill>
                      <a:prstDash val="solid"/>
                      <a:round/>
                      <a:headEnd type="none" w="med" len="med"/>
                      <a:tailEnd type="none" w="med" len="med"/>
                    </a:lnT>
                    <a:lnB w="12700" cap="flat" cmpd="sng" algn="ctr">
                      <a:solidFill>
                        <a:srgbClr val="D07CC1"/>
                      </a:solidFill>
                      <a:prstDash val="solid"/>
                      <a:round/>
                      <a:headEnd type="none" w="med" len="med"/>
                      <a:tailEnd type="none" w="med" len="med"/>
                    </a:lnB>
                    <a:solidFill>
                      <a:srgbClr val="F7F7F5"/>
                    </a:solidFill>
                  </a:tcPr>
                </a:tc>
                <a:tc>
                  <a:txBody>
                    <a:bodyPr/>
                    <a:lstStyle/>
                    <a:p>
                      <a:r>
                        <a:rPr lang="en-US" b="1">
                          <a:solidFill>
                            <a:srgbClr val="000000"/>
                          </a:solidFill>
                          <a:effectLst/>
                        </a:rPr>
                        <a:t>Ratings &amp; Reviews</a:t>
                      </a:r>
                      <a:endParaRPr lang="en-US">
                        <a:effectLst/>
                      </a:endParaRPr>
                    </a:p>
                  </a:txBody>
                  <a:tcPr anchor="ctr">
                    <a:lnL w="12700" cap="flat" cmpd="sng" algn="ctr">
                      <a:solidFill>
                        <a:srgbClr val="D074C1"/>
                      </a:solidFill>
                      <a:prstDash val="solid"/>
                      <a:round/>
                      <a:headEnd type="none" w="med" len="med"/>
                      <a:tailEnd type="none" w="med" len="med"/>
                    </a:lnL>
                    <a:lnR w="12700" cap="flat" cmpd="sng" algn="ctr">
                      <a:solidFill>
                        <a:srgbClr val="3077C1"/>
                      </a:solidFill>
                      <a:prstDash val="solid"/>
                      <a:round/>
                      <a:headEnd type="none" w="med" len="med"/>
                      <a:tailEnd type="none" w="med" len="med"/>
                    </a:lnR>
                    <a:lnT w="12700" cap="flat" cmpd="sng" algn="ctr">
                      <a:solidFill>
                        <a:srgbClr val="D074C1"/>
                      </a:solidFill>
                      <a:prstDash val="solid"/>
                      <a:round/>
                      <a:headEnd type="none" w="med" len="med"/>
                      <a:tailEnd type="none" w="med" len="med"/>
                    </a:lnT>
                    <a:lnB w="12700" cap="flat" cmpd="sng" algn="ctr">
                      <a:solidFill>
                        <a:srgbClr val="D079C1"/>
                      </a:solidFill>
                      <a:prstDash val="solid"/>
                      <a:round/>
                      <a:headEnd type="none" w="med" len="med"/>
                      <a:tailEnd type="none" w="med" len="med"/>
                    </a:lnB>
                    <a:solidFill>
                      <a:srgbClr val="F7F7F5"/>
                    </a:solidFill>
                  </a:tcPr>
                </a:tc>
                <a:tc>
                  <a:txBody>
                    <a:bodyPr/>
                    <a:lstStyle/>
                    <a:p>
                      <a:r>
                        <a:rPr lang="en-US" b="1">
                          <a:solidFill>
                            <a:srgbClr val="000000"/>
                          </a:solidFill>
                          <a:effectLst/>
                        </a:rPr>
                        <a:t>Native Integration</a:t>
                      </a:r>
                      <a:endParaRPr lang="en-US">
                        <a:effectLst/>
                      </a:endParaRPr>
                    </a:p>
                  </a:txBody>
                  <a:tcPr anchor="ctr">
                    <a:lnL w="12700" cap="flat" cmpd="sng" algn="ctr">
                      <a:solidFill>
                        <a:srgbClr val="3077C1"/>
                      </a:solidFill>
                      <a:prstDash val="solid"/>
                      <a:round/>
                      <a:headEnd type="none" w="med" len="med"/>
                      <a:tailEnd type="none" w="med" len="med"/>
                    </a:lnL>
                    <a:lnR w="12700" cap="flat" cmpd="sng" algn="ctr">
                      <a:solidFill>
                        <a:srgbClr val="907DC1"/>
                      </a:solidFill>
                      <a:prstDash val="solid"/>
                      <a:round/>
                      <a:headEnd type="none" w="med" len="med"/>
                      <a:tailEnd type="none" w="med" len="med"/>
                    </a:lnR>
                    <a:lnT w="12700" cap="flat" cmpd="sng" algn="ctr">
                      <a:solidFill>
                        <a:srgbClr val="3077C1"/>
                      </a:solidFill>
                      <a:prstDash val="solid"/>
                      <a:round/>
                      <a:headEnd type="none" w="med" len="med"/>
                      <a:tailEnd type="none" w="med" len="med"/>
                    </a:lnT>
                    <a:lnB w="12700" cap="flat" cmpd="sng" algn="ctr">
                      <a:solidFill>
                        <a:srgbClr val="D079C1"/>
                      </a:solidFill>
                      <a:prstDash val="solid"/>
                      <a:round/>
                      <a:headEnd type="none" w="med" len="med"/>
                      <a:tailEnd type="none" w="med" len="med"/>
                    </a:lnB>
                    <a:solidFill>
                      <a:srgbClr val="F7F7F5"/>
                    </a:solidFill>
                  </a:tcPr>
                </a:tc>
                <a:tc>
                  <a:txBody>
                    <a:bodyPr/>
                    <a:lstStyle/>
                    <a:p>
                      <a:r>
                        <a:rPr lang="en-US" b="1">
                          <a:solidFill>
                            <a:srgbClr val="000000"/>
                          </a:solidFill>
                          <a:effectLst/>
                        </a:rPr>
                        <a:t>Web Portal</a:t>
                      </a:r>
                      <a:endParaRPr lang="en-US">
                        <a:effectLst/>
                      </a:endParaRPr>
                    </a:p>
                  </a:txBody>
                  <a:tcPr anchor="ctr">
                    <a:lnL w="12700" cap="flat" cmpd="sng" algn="ctr">
                      <a:solidFill>
                        <a:srgbClr val="907DC1"/>
                      </a:solidFill>
                      <a:prstDash val="solid"/>
                      <a:round/>
                      <a:headEnd type="none" w="med" len="med"/>
                      <a:tailEnd type="none" w="med" len="med"/>
                    </a:lnL>
                    <a:lnR w="12700" cap="flat" cmpd="sng" algn="ctr">
                      <a:solidFill>
                        <a:srgbClr val="907DC1"/>
                      </a:solidFill>
                      <a:prstDash val="solid"/>
                      <a:round/>
                      <a:headEnd type="none" w="med" len="med"/>
                      <a:tailEnd type="none" w="med" len="med"/>
                    </a:lnR>
                    <a:lnT w="12700" cap="flat" cmpd="sng" algn="ctr">
                      <a:solidFill>
                        <a:srgbClr val="907DC1"/>
                      </a:solidFill>
                      <a:prstDash val="solid"/>
                      <a:round/>
                      <a:headEnd type="none" w="med" len="med"/>
                      <a:tailEnd type="none" w="med" len="med"/>
                    </a:lnT>
                    <a:lnB w="12700" cap="flat" cmpd="sng" algn="ctr">
                      <a:solidFill>
                        <a:srgbClr val="D079C1"/>
                      </a:solidFill>
                      <a:prstDash val="solid"/>
                      <a:round/>
                      <a:headEnd type="none" w="med" len="med"/>
                      <a:tailEnd type="none" w="med" len="med"/>
                    </a:lnB>
                    <a:solidFill>
                      <a:srgbClr val="F7F7F5"/>
                    </a:solidFill>
                  </a:tcPr>
                </a:tc>
                <a:tc>
                  <a:txBody>
                    <a:bodyPr/>
                    <a:lstStyle/>
                    <a:p>
                      <a:r>
                        <a:rPr lang="en-US" b="1">
                          <a:solidFill>
                            <a:srgbClr val="000000"/>
                          </a:solidFill>
                          <a:effectLst/>
                        </a:rPr>
                        <a:t>Performance Management</a:t>
                      </a:r>
                      <a:endParaRPr lang="en-US">
                        <a:effectLst/>
                      </a:endParaRPr>
                    </a:p>
                  </a:txBody>
                  <a:tcPr anchor="ctr">
                    <a:lnL w="12700" cap="flat" cmpd="sng" algn="ctr">
                      <a:solidFill>
                        <a:srgbClr val="907DC1"/>
                      </a:solidFill>
                      <a:prstDash val="solid"/>
                      <a:round/>
                      <a:headEnd type="none" w="med" len="med"/>
                      <a:tailEnd type="none" w="med" len="med"/>
                    </a:lnL>
                    <a:lnR w="12700" cap="flat" cmpd="sng" algn="ctr">
                      <a:solidFill>
                        <a:srgbClr val="907DC1"/>
                      </a:solidFill>
                      <a:prstDash val="solid"/>
                      <a:round/>
                      <a:headEnd type="none" w="med" len="med"/>
                      <a:tailEnd type="none" w="med" len="med"/>
                    </a:lnR>
                    <a:lnT w="12700" cap="flat" cmpd="sng" algn="ctr">
                      <a:solidFill>
                        <a:srgbClr val="907DC1"/>
                      </a:solidFill>
                      <a:prstDash val="solid"/>
                      <a:round/>
                      <a:headEnd type="none" w="med" len="med"/>
                      <a:tailEnd type="none" w="med" len="med"/>
                    </a:lnT>
                    <a:lnB w="12700" cap="flat" cmpd="sng" algn="ctr">
                      <a:solidFill>
                        <a:srgbClr val="F088C1"/>
                      </a:solidFill>
                      <a:prstDash val="solid"/>
                      <a:round/>
                      <a:headEnd type="none" w="med" len="med"/>
                      <a:tailEnd type="none" w="med" len="med"/>
                    </a:lnB>
                    <a:solidFill>
                      <a:srgbClr val="F7F7F5"/>
                    </a:solidFill>
                  </a:tcPr>
                </a:tc>
                <a:extLst>
                  <a:ext uri="{0D108BD9-81ED-4DB2-BD59-A6C34878D82A}">
                    <a16:rowId xmlns:a16="http://schemas.microsoft.com/office/drawing/2014/main" val="3732291097"/>
                  </a:ext>
                </a:extLst>
              </a:tr>
              <a:tr h="0">
                <a:tc>
                  <a:txBody>
                    <a:bodyPr/>
                    <a:lstStyle/>
                    <a:p>
                      <a:r>
                        <a:rPr lang="en-US" b="1">
                          <a:solidFill>
                            <a:srgbClr val="000000"/>
                          </a:solidFill>
                          <a:effectLst/>
                        </a:rPr>
                        <a:t>&gt;$5,000</a:t>
                      </a:r>
                      <a:endParaRPr lang="en-US">
                        <a:effectLst/>
                      </a:endParaRPr>
                    </a:p>
                  </a:txBody>
                  <a:tcPr anchor="ctr">
                    <a:lnL w="12700" cap="flat" cmpd="sng" algn="ctr">
                      <a:solidFill>
                        <a:srgbClr val="307CC1"/>
                      </a:solidFill>
                      <a:prstDash val="solid"/>
                      <a:round/>
                      <a:headEnd type="none" w="med" len="med"/>
                      <a:tailEnd type="none" w="med" len="med"/>
                    </a:lnL>
                    <a:lnR w="12700" cap="flat" cmpd="sng" algn="ctr">
                      <a:solidFill>
                        <a:srgbClr val="D07CC1"/>
                      </a:solidFill>
                      <a:prstDash val="solid"/>
                      <a:round/>
                      <a:headEnd type="none" w="med" len="med"/>
                      <a:tailEnd type="none" w="med" len="med"/>
                    </a:lnR>
                    <a:lnT w="12700" cap="flat" cmpd="sng" algn="ctr">
                      <a:solidFill>
                        <a:srgbClr val="307CC1"/>
                      </a:solidFill>
                      <a:prstDash val="solid"/>
                      <a:round/>
                      <a:headEnd type="none" w="med" len="med"/>
                      <a:tailEnd type="none" w="med" len="med"/>
                    </a:lnT>
                    <a:lnB w="12700" cap="flat" cmpd="sng" algn="ctr">
                      <a:solidFill>
                        <a:srgbClr val="F086C1"/>
                      </a:solidFill>
                      <a:prstDash val="solid"/>
                      <a:round/>
                      <a:headEnd type="none" w="med" len="med"/>
                      <a:tailEnd type="none" w="med" len="med"/>
                    </a:lnB>
                    <a:solidFill>
                      <a:srgbClr val="F7F7F5"/>
                    </a:solidFill>
                  </a:tcPr>
                </a:tc>
                <a:tc>
                  <a:txBody>
                    <a:bodyPr/>
                    <a:lstStyle/>
                    <a:p>
                      <a:r>
                        <a:rPr lang="en-US">
                          <a:solidFill>
                            <a:srgbClr val="000000"/>
                          </a:solidFill>
                          <a:effectLst/>
                        </a:rPr>
                        <a:t>70%</a:t>
                      </a:r>
                      <a:endParaRPr lang="en-US">
                        <a:effectLst/>
                      </a:endParaRPr>
                    </a:p>
                  </a:txBody>
                  <a:tcPr anchor="ctr">
                    <a:lnL w="12700" cap="flat" cmpd="sng" algn="ctr">
                      <a:solidFill>
                        <a:srgbClr val="D07CC1"/>
                      </a:solidFill>
                      <a:prstDash val="solid"/>
                      <a:round/>
                      <a:headEnd type="none" w="med" len="med"/>
                      <a:tailEnd type="none" w="med" len="med"/>
                    </a:lnL>
                    <a:lnR w="12700" cap="flat" cmpd="sng" algn="ctr">
                      <a:solidFill>
                        <a:srgbClr val="D079C1"/>
                      </a:solidFill>
                      <a:prstDash val="solid"/>
                      <a:round/>
                      <a:headEnd type="none" w="med" len="med"/>
                      <a:tailEnd type="none" w="med" len="med"/>
                    </a:lnR>
                    <a:lnT w="12700" cap="flat" cmpd="sng" algn="ctr">
                      <a:solidFill>
                        <a:srgbClr val="D07CC1"/>
                      </a:solidFill>
                      <a:prstDash val="solid"/>
                      <a:round/>
                      <a:headEnd type="none" w="med" len="med"/>
                      <a:tailEnd type="none" w="med" len="med"/>
                    </a:lnT>
                    <a:lnB w="12700" cap="flat" cmpd="sng" algn="ctr">
                      <a:solidFill>
                        <a:srgbClr val="1083C1"/>
                      </a:solidFill>
                      <a:prstDash val="solid"/>
                      <a:round/>
                      <a:headEnd type="none" w="med" len="med"/>
                      <a:tailEnd type="none" w="med" len="med"/>
                    </a:lnB>
                    <a:solidFill>
                      <a:srgbClr val="F7F7F5"/>
                    </a:solidFill>
                  </a:tcPr>
                </a:tc>
                <a:tc>
                  <a:txBody>
                    <a:bodyPr/>
                    <a:lstStyle/>
                    <a:p>
                      <a:r>
                        <a:rPr lang="en-US">
                          <a:solidFill>
                            <a:srgbClr val="000000"/>
                          </a:solidFill>
                          <a:effectLst/>
                        </a:rPr>
                        <a:t>71%</a:t>
                      </a:r>
                      <a:endParaRPr lang="en-US">
                        <a:effectLst/>
                      </a:endParaRPr>
                    </a:p>
                  </a:txBody>
                  <a:tcPr anchor="ctr">
                    <a:lnL w="12700" cap="flat" cmpd="sng" algn="ctr">
                      <a:solidFill>
                        <a:srgbClr val="D079C1"/>
                      </a:solidFill>
                      <a:prstDash val="solid"/>
                      <a:round/>
                      <a:headEnd type="none" w="med" len="med"/>
                      <a:tailEnd type="none" w="med" len="med"/>
                    </a:lnL>
                    <a:lnR w="12700" cap="flat" cmpd="sng" algn="ctr">
                      <a:solidFill>
                        <a:srgbClr val="D079C1"/>
                      </a:solidFill>
                      <a:prstDash val="solid"/>
                      <a:round/>
                      <a:headEnd type="none" w="med" len="med"/>
                      <a:tailEnd type="none" w="med" len="med"/>
                    </a:lnR>
                    <a:lnT w="12700" cap="flat" cmpd="sng" algn="ctr">
                      <a:solidFill>
                        <a:srgbClr val="D079C1"/>
                      </a:solidFill>
                      <a:prstDash val="solid"/>
                      <a:round/>
                      <a:headEnd type="none" w="med" len="med"/>
                      <a:tailEnd type="none" w="med" len="med"/>
                    </a:lnT>
                    <a:lnB w="12700" cap="flat" cmpd="sng" algn="ctr">
                      <a:solidFill>
                        <a:srgbClr val="7088C1"/>
                      </a:solidFill>
                      <a:prstDash val="solid"/>
                      <a:round/>
                      <a:headEnd type="none" w="med" len="med"/>
                      <a:tailEnd type="none" w="med" len="med"/>
                    </a:lnB>
                    <a:solidFill>
                      <a:srgbClr val="F7F7F5"/>
                    </a:solidFill>
                  </a:tcPr>
                </a:tc>
                <a:tc>
                  <a:txBody>
                    <a:bodyPr/>
                    <a:lstStyle/>
                    <a:p>
                      <a:r>
                        <a:rPr lang="en-US">
                          <a:solidFill>
                            <a:srgbClr val="000000"/>
                          </a:solidFill>
                          <a:effectLst/>
                        </a:rPr>
                        <a:t>40%</a:t>
                      </a:r>
                      <a:endParaRPr lang="en-US">
                        <a:effectLst/>
                      </a:endParaRPr>
                    </a:p>
                  </a:txBody>
                  <a:tcPr anchor="ctr">
                    <a:lnL w="12700" cap="flat" cmpd="sng" algn="ctr">
                      <a:solidFill>
                        <a:srgbClr val="D079C1"/>
                      </a:solidFill>
                      <a:prstDash val="solid"/>
                      <a:round/>
                      <a:headEnd type="none" w="med" len="med"/>
                      <a:tailEnd type="none" w="med" len="med"/>
                    </a:lnL>
                    <a:lnR w="12700" cap="flat" cmpd="sng" algn="ctr">
                      <a:solidFill>
                        <a:srgbClr val="D079C1"/>
                      </a:solidFill>
                      <a:prstDash val="solid"/>
                      <a:round/>
                      <a:headEnd type="none" w="med" len="med"/>
                      <a:tailEnd type="none" w="med" len="med"/>
                    </a:lnR>
                    <a:lnT w="12700" cap="flat" cmpd="sng" algn="ctr">
                      <a:solidFill>
                        <a:srgbClr val="D079C1"/>
                      </a:solidFill>
                      <a:prstDash val="solid"/>
                      <a:round/>
                      <a:headEnd type="none" w="med" len="med"/>
                      <a:tailEnd type="none" w="med" len="med"/>
                    </a:lnT>
                    <a:lnB w="12700" cap="flat" cmpd="sng" algn="ctr">
                      <a:solidFill>
                        <a:srgbClr val="3089C1"/>
                      </a:solidFill>
                      <a:prstDash val="solid"/>
                      <a:round/>
                      <a:headEnd type="none" w="med" len="med"/>
                      <a:tailEnd type="none" w="med" len="med"/>
                    </a:lnB>
                    <a:solidFill>
                      <a:srgbClr val="F7F7F5"/>
                    </a:solidFill>
                  </a:tcPr>
                </a:tc>
                <a:tc>
                  <a:txBody>
                    <a:bodyPr/>
                    <a:lstStyle/>
                    <a:p>
                      <a:r>
                        <a:rPr lang="en-US">
                          <a:solidFill>
                            <a:srgbClr val="000000"/>
                          </a:solidFill>
                          <a:effectLst/>
                        </a:rPr>
                        <a:t>29%</a:t>
                      </a:r>
                      <a:endParaRPr lang="en-US">
                        <a:effectLst/>
                      </a:endParaRPr>
                    </a:p>
                  </a:txBody>
                  <a:tcPr anchor="ctr">
                    <a:lnL w="12700" cap="flat" cmpd="sng" algn="ctr">
                      <a:solidFill>
                        <a:srgbClr val="D079C1"/>
                      </a:solidFill>
                      <a:prstDash val="solid"/>
                      <a:round/>
                      <a:headEnd type="none" w="med" len="med"/>
                      <a:tailEnd type="none" w="med" len="med"/>
                    </a:lnL>
                    <a:lnR w="12700" cap="flat" cmpd="sng" algn="ctr">
                      <a:solidFill>
                        <a:srgbClr val="F088C1"/>
                      </a:solidFill>
                      <a:prstDash val="solid"/>
                      <a:round/>
                      <a:headEnd type="none" w="med" len="med"/>
                      <a:tailEnd type="none" w="med" len="med"/>
                    </a:lnR>
                    <a:lnT w="12700" cap="flat" cmpd="sng" algn="ctr">
                      <a:solidFill>
                        <a:srgbClr val="D079C1"/>
                      </a:solidFill>
                      <a:prstDash val="solid"/>
                      <a:round/>
                      <a:headEnd type="none" w="med" len="med"/>
                      <a:tailEnd type="none" w="med" len="med"/>
                    </a:lnT>
                    <a:lnB w="12700" cap="flat" cmpd="sng" algn="ctr">
                      <a:solidFill>
                        <a:srgbClr val="9082C1"/>
                      </a:solidFill>
                      <a:prstDash val="solid"/>
                      <a:round/>
                      <a:headEnd type="none" w="med" len="med"/>
                      <a:tailEnd type="none" w="med" len="med"/>
                    </a:lnB>
                    <a:solidFill>
                      <a:srgbClr val="F7F7F5"/>
                    </a:solidFill>
                  </a:tcPr>
                </a:tc>
                <a:tc>
                  <a:txBody>
                    <a:bodyPr/>
                    <a:lstStyle/>
                    <a:p>
                      <a:r>
                        <a:rPr lang="en-US">
                          <a:solidFill>
                            <a:srgbClr val="000000"/>
                          </a:solidFill>
                          <a:effectLst/>
                        </a:rPr>
                        <a:t>61%</a:t>
                      </a:r>
                      <a:endParaRPr lang="en-US">
                        <a:effectLst/>
                      </a:endParaRPr>
                    </a:p>
                  </a:txBody>
                  <a:tcPr anchor="ctr">
                    <a:lnL w="12700" cap="flat" cmpd="sng" algn="ctr">
                      <a:solidFill>
                        <a:srgbClr val="F088C1"/>
                      </a:solidFill>
                      <a:prstDash val="solid"/>
                      <a:round/>
                      <a:headEnd type="none" w="med" len="med"/>
                      <a:tailEnd type="none" w="med" len="med"/>
                    </a:lnL>
                    <a:lnR w="12700" cap="flat" cmpd="sng" algn="ctr">
                      <a:solidFill>
                        <a:srgbClr val="F088C1"/>
                      </a:solidFill>
                      <a:prstDash val="solid"/>
                      <a:round/>
                      <a:headEnd type="none" w="med" len="med"/>
                      <a:tailEnd type="none" w="med" len="med"/>
                    </a:lnR>
                    <a:lnT w="12700" cap="flat" cmpd="sng" algn="ctr">
                      <a:solidFill>
                        <a:srgbClr val="F088C1"/>
                      </a:solidFill>
                      <a:prstDash val="solid"/>
                      <a:round/>
                      <a:headEnd type="none" w="med" len="med"/>
                      <a:tailEnd type="none" w="med" len="med"/>
                    </a:lnT>
                    <a:lnB w="12700" cap="flat" cmpd="sng" algn="ctr">
                      <a:solidFill>
                        <a:srgbClr val="D08AC1"/>
                      </a:solidFill>
                      <a:prstDash val="solid"/>
                      <a:round/>
                      <a:headEnd type="none" w="med" len="med"/>
                      <a:tailEnd type="none" w="med" len="med"/>
                    </a:lnB>
                    <a:solidFill>
                      <a:srgbClr val="F7F7F5"/>
                    </a:solidFill>
                  </a:tcPr>
                </a:tc>
                <a:extLst>
                  <a:ext uri="{0D108BD9-81ED-4DB2-BD59-A6C34878D82A}">
                    <a16:rowId xmlns:a16="http://schemas.microsoft.com/office/drawing/2014/main" val="641677811"/>
                  </a:ext>
                </a:extLst>
              </a:tr>
              <a:tr h="0">
                <a:tc>
                  <a:txBody>
                    <a:bodyPr/>
                    <a:lstStyle/>
                    <a:p>
                      <a:r>
                        <a:rPr lang="en-US" b="1">
                          <a:solidFill>
                            <a:srgbClr val="000000"/>
                          </a:solidFill>
                          <a:effectLst/>
                        </a:rPr>
                        <a:t>$$5,000-$10,000</a:t>
                      </a:r>
                      <a:endParaRPr lang="en-US">
                        <a:effectLst/>
                      </a:endParaRPr>
                    </a:p>
                  </a:txBody>
                  <a:tcPr anchor="ctr">
                    <a:lnL w="12700" cap="flat" cmpd="sng" algn="ctr">
                      <a:solidFill>
                        <a:srgbClr val="F086C1"/>
                      </a:solidFill>
                      <a:prstDash val="solid"/>
                      <a:round/>
                      <a:headEnd type="none" w="med" len="med"/>
                      <a:tailEnd type="none" w="med" len="med"/>
                    </a:lnL>
                    <a:lnR w="12700" cap="flat" cmpd="sng" algn="ctr">
                      <a:solidFill>
                        <a:srgbClr val="1083C1"/>
                      </a:solidFill>
                      <a:prstDash val="solid"/>
                      <a:round/>
                      <a:headEnd type="none" w="med" len="med"/>
                      <a:tailEnd type="none" w="med" len="med"/>
                    </a:lnR>
                    <a:lnT w="12700" cap="flat" cmpd="sng" algn="ctr">
                      <a:solidFill>
                        <a:srgbClr val="F086C1"/>
                      </a:solidFill>
                      <a:prstDash val="solid"/>
                      <a:round/>
                      <a:headEnd type="none" w="med" len="med"/>
                      <a:tailEnd type="none" w="med" len="med"/>
                    </a:lnT>
                    <a:lnB w="12700" cap="flat" cmpd="sng" algn="ctr">
                      <a:solidFill>
                        <a:srgbClr val="508DC1"/>
                      </a:solidFill>
                      <a:prstDash val="solid"/>
                      <a:round/>
                      <a:headEnd type="none" w="med" len="med"/>
                      <a:tailEnd type="none" w="med" len="med"/>
                    </a:lnB>
                    <a:solidFill>
                      <a:srgbClr val="F7F7F5"/>
                    </a:solidFill>
                  </a:tcPr>
                </a:tc>
                <a:tc>
                  <a:txBody>
                    <a:bodyPr/>
                    <a:lstStyle/>
                    <a:p>
                      <a:r>
                        <a:rPr lang="en-US">
                          <a:solidFill>
                            <a:srgbClr val="000000"/>
                          </a:solidFill>
                          <a:effectLst/>
                        </a:rPr>
                        <a:t>15%</a:t>
                      </a:r>
                      <a:endParaRPr lang="en-US">
                        <a:effectLst/>
                      </a:endParaRPr>
                    </a:p>
                  </a:txBody>
                  <a:tcPr anchor="ctr">
                    <a:lnL w="12700" cap="flat" cmpd="sng" algn="ctr">
                      <a:solidFill>
                        <a:srgbClr val="1083C1"/>
                      </a:solidFill>
                      <a:prstDash val="solid"/>
                      <a:round/>
                      <a:headEnd type="none" w="med" len="med"/>
                      <a:tailEnd type="none" w="med" len="med"/>
                    </a:lnL>
                    <a:lnR w="12700" cap="flat" cmpd="sng" algn="ctr">
                      <a:solidFill>
                        <a:srgbClr val="7088C1"/>
                      </a:solidFill>
                      <a:prstDash val="solid"/>
                      <a:round/>
                      <a:headEnd type="none" w="med" len="med"/>
                      <a:tailEnd type="none" w="med" len="med"/>
                    </a:lnR>
                    <a:lnT w="12700" cap="flat" cmpd="sng" algn="ctr">
                      <a:solidFill>
                        <a:srgbClr val="1083C1"/>
                      </a:solidFill>
                      <a:prstDash val="solid"/>
                      <a:round/>
                      <a:headEnd type="none" w="med" len="med"/>
                      <a:tailEnd type="none" w="med" len="med"/>
                    </a:lnT>
                    <a:lnB w="12700" cap="flat" cmpd="sng" algn="ctr">
                      <a:solidFill>
                        <a:srgbClr val="9089C1"/>
                      </a:solidFill>
                      <a:prstDash val="solid"/>
                      <a:round/>
                      <a:headEnd type="none" w="med" len="med"/>
                      <a:tailEnd type="none" w="med" len="med"/>
                    </a:lnB>
                    <a:solidFill>
                      <a:srgbClr val="F7F7F5"/>
                    </a:solidFill>
                  </a:tcPr>
                </a:tc>
                <a:tc>
                  <a:txBody>
                    <a:bodyPr/>
                    <a:lstStyle/>
                    <a:p>
                      <a:r>
                        <a:rPr lang="en-US">
                          <a:solidFill>
                            <a:srgbClr val="000000"/>
                          </a:solidFill>
                          <a:effectLst/>
                        </a:rPr>
                        <a:t>12%</a:t>
                      </a:r>
                      <a:endParaRPr lang="en-US">
                        <a:effectLst/>
                      </a:endParaRPr>
                    </a:p>
                  </a:txBody>
                  <a:tcPr anchor="ctr">
                    <a:lnL w="12700" cap="flat" cmpd="sng" algn="ctr">
                      <a:solidFill>
                        <a:srgbClr val="7088C1"/>
                      </a:solidFill>
                      <a:prstDash val="solid"/>
                      <a:round/>
                      <a:headEnd type="none" w="med" len="med"/>
                      <a:tailEnd type="none" w="med" len="med"/>
                    </a:lnL>
                    <a:lnR w="12700" cap="flat" cmpd="sng" algn="ctr">
                      <a:solidFill>
                        <a:srgbClr val="3089C1"/>
                      </a:solidFill>
                      <a:prstDash val="solid"/>
                      <a:round/>
                      <a:headEnd type="none" w="med" len="med"/>
                      <a:tailEnd type="none" w="med" len="med"/>
                    </a:lnR>
                    <a:lnT w="12700" cap="flat" cmpd="sng" algn="ctr">
                      <a:solidFill>
                        <a:srgbClr val="7088C1"/>
                      </a:solidFill>
                      <a:prstDash val="solid"/>
                      <a:round/>
                      <a:headEnd type="none" w="med" len="med"/>
                      <a:tailEnd type="none" w="med" len="med"/>
                    </a:lnT>
                    <a:lnB w="12700" cap="flat" cmpd="sng" algn="ctr">
                      <a:solidFill>
                        <a:srgbClr val="908AC1"/>
                      </a:solidFill>
                      <a:prstDash val="solid"/>
                      <a:round/>
                      <a:headEnd type="none" w="med" len="med"/>
                      <a:tailEnd type="none" w="med" len="med"/>
                    </a:lnB>
                    <a:solidFill>
                      <a:srgbClr val="F7F7F5"/>
                    </a:solidFill>
                  </a:tcPr>
                </a:tc>
                <a:tc>
                  <a:txBody>
                    <a:bodyPr/>
                    <a:lstStyle/>
                    <a:p>
                      <a:r>
                        <a:rPr lang="en-US">
                          <a:solidFill>
                            <a:srgbClr val="000000"/>
                          </a:solidFill>
                          <a:effectLst/>
                        </a:rPr>
                        <a:t>28%</a:t>
                      </a:r>
                      <a:endParaRPr lang="en-US">
                        <a:effectLst/>
                      </a:endParaRPr>
                    </a:p>
                  </a:txBody>
                  <a:tcPr anchor="ctr">
                    <a:lnL w="12700" cap="flat" cmpd="sng" algn="ctr">
                      <a:solidFill>
                        <a:srgbClr val="3089C1"/>
                      </a:solidFill>
                      <a:prstDash val="solid"/>
                      <a:round/>
                      <a:headEnd type="none" w="med" len="med"/>
                      <a:tailEnd type="none" w="med" len="med"/>
                    </a:lnL>
                    <a:lnR w="12700" cap="flat" cmpd="sng" algn="ctr">
                      <a:solidFill>
                        <a:srgbClr val="9082C1"/>
                      </a:solidFill>
                      <a:prstDash val="solid"/>
                      <a:round/>
                      <a:headEnd type="none" w="med" len="med"/>
                      <a:tailEnd type="none" w="med" len="med"/>
                    </a:lnR>
                    <a:lnT w="12700" cap="flat" cmpd="sng" algn="ctr">
                      <a:solidFill>
                        <a:srgbClr val="3089C1"/>
                      </a:solidFill>
                      <a:prstDash val="solid"/>
                      <a:round/>
                      <a:headEnd type="none" w="med" len="med"/>
                      <a:tailEnd type="none" w="med" len="med"/>
                    </a:lnT>
                    <a:lnB w="12700" cap="flat" cmpd="sng" algn="ctr">
                      <a:solidFill>
                        <a:srgbClr val="7090C1"/>
                      </a:solidFill>
                      <a:prstDash val="solid"/>
                      <a:round/>
                      <a:headEnd type="none" w="med" len="med"/>
                      <a:tailEnd type="none" w="med" len="med"/>
                    </a:lnB>
                    <a:solidFill>
                      <a:srgbClr val="F7F7F5"/>
                    </a:solidFill>
                  </a:tcPr>
                </a:tc>
                <a:tc>
                  <a:txBody>
                    <a:bodyPr/>
                    <a:lstStyle/>
                    <a:p>
                      <a:r>
                        <a:rPr lang="en-US">
                          <a:solidFill>
                            <a:srgbClr val="000000"/>
                          </a:solidFill>
                          <a:effectLst/>
                        </a:rPr>
                        <a:t>26%</a:t>
                      </a:r>
                      <a:endParaRPr lang="en-US">
                        <a:effectLst/>
                      </a:endParaRPr>
                    </a:p>
                  </a:txBody>
                  <a:tcPr anchor="ctr">
                    <a:lnL w="12700" cap="flat" cmpd="sng" algn="ctr">
                      <a:solidFill>
                        <a:srgbClr val="9082C1"/>
                      </a:solidFill>
                      <a:prstDash val="solid"/>
                      <a:round/>
                      <a:headEnd type="none" w="med" len="med"/>
                      <a:tailEnd type="none" w="med" len="med"/>
                    </a:lnL>
                    <a:lnR w="12700" cap="flat" cmpd="sng" algn="ctr">
                      <a:solidFill>
                        <a:srgbClr val="D08AC1"/>
                      </a:solidFill>
                      <a:prstDash val="solid"/>
                      <a:round/>
                      <a:headEnd type="none" w="med" len="med"/>
                      <a:tailEnd type="none" w="med" len="med"/>
                    </a:lnR>
                    <a:lnT w="12700" cap="flat" cmpd="sng" algn="ctr">
                      <a:solidFill>
                        <a:srgbClr val="9082C1"/>
                      </a:solidFill>
                      <a:prstDash val="solid"/>
                      <a:round/>
                      <a:headEnd type="none" w="med" len="med"/>
                      <a:tailEnd type="none" w="med" len="med"/>
                    </a:lnT>
                    <a:lnB w="12700" cap="flat" cmpd="sng" algn="ctr">
                      <a:solidFill>
                        <a:srgbClr val="508DC1"/>
                      </a:solidFill>
                      <a:prstDash val="solid"/>
                      <a:round/>
                      <a:headEnd type="none" w="med" len="med"/>
                      <a:tailEnd type="none" w="med" len="med"/>
                    </a:lnB>
                    <a:solidFill>
                      <a:srgbClr val="F7F7F5"/>
                    </a:solidFill>
                  </a:tcPr>
                </a:tc>
                <a:tc>
                  <a:txBody>
                    <a:bodyPr/>
                    <a:lstStyle/>
                    <a:p>
                      <a:r>
                        <a:rPr lang="en-US">
                          <a:solidFill>
                            <a:srgbClr val="000000"/>
                          </a:solidFill>
                          <a:effectLst/>
                        </a:rPr>
                        <a:t>18%</a:t>
                      </a:r>
                      <a:endParaRPr lang="en-US">
                        <a:effectLst/>
                      </a:endParaRPr>
                    </a:p>
                  </a:txBody>
                  <a:tcPr anchor="ctr">
                    <a:lnL w="12700" cap="flat" cmpd="sng" algn="ctr">
                      <a:solidFill>
                        <a:srgbClr val="D08AC1"/>
                      </a:solidFill>
                      <a:prstDash val="solid"/>
                      <a:round/>
                      <a:headEnd type="none" w="med" len="med"/>
                      <a:tailEnd type="none" w="med" len="med"/>
                    </a:lnL>
                    <a:lnR w="12700" cap="flat" cmpd="sng" algn="ctr">
                      <a:solidFill>
                        <a:srgbClr val="D08AC1"/>
                      </a:solidFill>
                      <a:prstDash val="solid"/>
                      <a:round/>
                      <a:headEnd type="none" w="med" len="med"/>
                      <a:tailEnd type="none" w="med" len="med"/>
                    </a:lnR>
                    <a:lnT w="12700" cap="flat" cmpd="sng" algn="ctr">
                      <a:solidFill>
                        <a:srgbClr val="D08AC1"/>
                      </a:solidFill>
                      <a:prstDash val="solid"/>
                      <a:round/>
                      <a:headEnd type="none" w="med" len="med"/>
                      <a:tailEnd type="none" w="med" len="med"/>
                    </a:lnT>
                    <a:lnB w="12700" cap="flat" cmpd="sng" algn="ctr">
                      <a:solidFill>
                        <a:srgbClr val="108FC1"/>
                      </a:solidFill>
                      <a:prstDash val="solid"/>
                      <a:round/>
                      <a:headEnd type="none" w="med" len="med"/>
                      <a:tailEnd type="none" w="med" len="med"/>
                    </a:lnB>
                    <a:solidFill>
                      <a:srgbClr val="F7F7F5"/>
                    </a:solidFill>
                  </a:tcPr>
                </a:tc>
                <a:extLst>
                  <a:ext uri="{0D108BD9-81ED-4DB2-BD59-A6C34878D82A}">
                    <a16:rowId xmlns:a16="http://schemas.microsoft.com/office/drawing/2014/main" val="1828575145"/>
                  </a:ext>
                </a:extLst>
              </a:tr>
              <a:tr h="0">
                <a:tc>
                  <a:txBody>
                    <a:bodyPr/>
                    <a:lstStyle/>
                    <a:p>
                      <a:r>
                        <a:rPr lang="en-US" b="1">
                          <a:solidFill>
                            <a:srgbClr val="000000"/>
                          </a:solidFill>
                          <a:effectLst/>
                        </a:rPr>
                        <a:t>$10,000-$15,000</a:t>
                      </a:r>
                      <a:endParaRPr lang="en-US">
                        <a:effectLst/>
                      </a:endParaRPr>
                    </a:p>
                  </a:txBody>
                  <a:tcPr anchor="ctr">
                    <a:lnL w="12700" cap="flat" cmpd="sng" algn="ctr">
                      <a:solidFill>
                        <a:srgbClr val="508DC1"/>
                      </a:solidFill>
                      <a:prstDash val="solid"/>
                      <a:round/>
                      <a:headEnd type="none" w="med" len="med"/>
                      <a:tailEnd type="none" w="med" len="med"/>
                    </a:lnL>
                    <a:lnR w="12700" cap="flat" cmpd="sng" algn="ctr">
                      <a:solidFill>
                        <a:srgbClr val="9089C1"/>
                      </a:solidFill>
                      <a:prstDash val="solid"/>
                      <a:round/>
                      <a:headEnd type="none" w="med" len="med"/>
                      <a:tailEnd type="none" w="med" len="med"/>
                    </a:lnR>
                    <a:lnT w="12700" cap="flat" cmpd="sng" algn="ctr">
                      <a:solidFill>
                        <a:srgbClr val="508DC1"/>
                      </a:solidFill>
                      <a:prstDash val="solid"/>
                      <a:round/>
                      <a:headEnd type="none" w="med" len="med"/>
                      <a:tailEnd type="none" w="med" len="med"/>
                    </a:lnT>
                    <a:lnB w="12700" cap="flat" cmpd="sng" algn="ctr">
                      <a:solidFill>
                        <a:srgbClr val="D097C1"/>
                      </a:solidFill>
                      <a:prstDash val="solid"/>
                      <a:round/>
                      <a:headEnd type="none" w="med" len="med"/>
                      <a:tailEnd type="none" w="med" len="med"/>
                    </a:lnB>
                    <a:solidFill>
                      <a:srgbClr val="F7F7F5"/>
                    </a:solidFill>
                  </a:tcPr>
                </a:tc>
                <a:tc>
                  <a:txBody>
                    <a:bodyPr/>
                    <a:lstStyle/>
                    <a:p>
                      <a:r>
                        <a:rPr lang="en-US">
                          <a:solidFill>
                            <a:srgbClr val="000000"/>
                          </a:solidFill>
                          <a:effectLst/>
                        </a:rPr>
                        <a:t>7%</a:t>
                      </a:r>
                      <a:endParaRPr lang="en-US">
                        <a:effectLst/>
                      </a:endParaRPr>
                    </a:p>
                  </a:txBody>
                  <a:tcPr anchor="ctr">
                    <a:lnL w="12700" cap="flat" cmpd="sng" algn="ctr">
                      <a:solidFill>
                        <a:srgbClr val="9089C1"/>
                      </a:solidFill>
                      <a:prstDash val="solid"/>
                      <a:round/>
                      <a:headEnd type="none" w="med" len="med"/>
                      <a:tailEnd type="none" w="med" len="med"/>
                    </a:lnL>
                    <a:lnR w="12700" cap="flat" cmpd="sng" algn="ctr">
                      <a:solidFill>
                        <a:srgbClr val="908AC1"/>
                      </a:solidFill>
                      <a:prstDash val="solid"/>
                      <a:round/>
                      <a:headEnd type="none" w="med" len="med"/>
                      <a:tailEnd type="none" w="med" len="med"/>
                    </a:lnR>
                    <a:lnT w="12700" cap="flat" cmpd="sng" algn="ctr">
                      <a:solidFill>
                        <a:srgbClr val="9089C1"/>
                      </a:solidFill>
                      <a:prstDash val="solid"/>
                      <a:round/>
                      <a:headEnd type="none" w="med" len="med"/>
                      <a:tailEnd type="none" w="med" len="med"/>
                    </a:lnT>
                    <a:lnB w="12700" cap="flat" cmpd="sng" algn="ctr">
                      <a:solidFill>
                        <a:srgbClr val="3099C1"/>
                      </a:solidFill>
                      <a:prstDash val="solid"/>
                      <a:round/>
                      <a:headEnd type="none" w="med" len="med"/>
                      <a:tailEnd type="none" w="med" len="med"/>
                    </a:lnB>
                    <a:solidFill>
                      <a:srgbClr val="F7F7F5"/>
                    </a:solidFill>
                  </a:tcPr>
                </a:tc>
                <a:tc>
                  <a:txBody>
                    <a:bodyPr/>
                    <a:lstStyle/>
                    <a:p>
                      <a:r>
                        <a:rPr lang="en-US">
                          <a:solidFill>
                            <a:srgbClr val="000000"/>
                          </a:solidFill>
                          <a:effectLst/>
                        </a:rPr>
                        <a:t>12%</a:t>
                      </a:r>
                      <a:endParaRPr lang="en-US">
                        <a:effectLst/>
                      </a:endParaRPr>
                    </a:p>
                  </a:txBody>
                  <a:tcPr anchor="ctr">
                    <a:lnL w="12700" cap="flat" cmpd="sng" algn="ctr">
                      <a:solidFill>
                        <a:srgbClr val="908AC1"/>
                      </a:solidFill>
                      <a:prstDash val="solid"/>
                      <a:round/>
                      <a:headEnd type="none" w="med" len="med"/>
                      <a:tailEnd type="none" w="med" len="med"/>
                    </a:lnL>
                    <a:lnR w="12700" cap="flat" cmpd="sng" algn="ctr">
                      <a:solidFill>
                        <a:srgbClr val="7090C1"/>
                      </a:solidFill>
                      <a:prstDash val="solid"/>
                      <a:round/>
                      <a:headEnd type="none" w="med" len="med"/>
                      <a:tailEnd type="none" w="med" len="med"/>
                    </a:lnR>
                    <a:lnT w="12700" cap="flat" cmpd="sng" algn="ctr">
                      <a:solidFill>
                        <a:srgbClr val="908AC1"/>
                      </a:solidFill>
                      <a:prstDash val="solid"/>
                      <a:round/>
                      <a:headEnd type="none" w="med" len="med"/>
                      <a:tailEnd type="none" w="med" len="med"/>
                    </a:lnT>
                    <a:lnB w="12700" cap="flat" cmpd="sng" algn="ctr">
                      <a:solidFill>
                        <a:srgbClr val="B094C1"/>
                      </a:solidFill>
                      <a:prstDash val="solid"/>
                      <a:round/>
                      <a:headEnd type="none" w="med" len="med"/>
                      <a:tailEnd type="none" w="med" len="med"/>
                    </a:lnB>
                    <a:solidFill>
                      <a:srgbClr val="F7F7F5"/>
                    </a:solidFill>
                  </a:tcPr>
                </a:tc>
                <a:tc>
                  <a:txBody>
                    <a:bodyPr/>
                    <a:lstStyle/>
                    <a:p>
                      <a:r>
                        <a:rPr lang="en-US">
                          <a:solidFill>
                            <a:srgbClr val="000000"/>
                          </a:solidFill>
                          <a:effectLst/>
                        </a:rPr>
                        <a:t>11%</a:t>
                      </a:r>
                      <a:endParaRPr lang="en-US">
                        <a:effectLst/>
                      </a:endParaRPr>
                    </a:p>
                  </a:txBody>
                  <a:tcPr anchor="ctr">
                    <a:lnL w="12700" cap="flat" cmpd="sng" algn="ctr">
                      <a:solidFill>
                        <a:srgbClr val="7090C1"/>
                      </a:solidFill>
                      <a:prstDash val="solid"/>
                      <a:round/>
                      <a:headEnd type="none" w="med" len="med"/>
                      <a:tailEnd type="none" w="med" len="med"/>
                    </a:lnL>
                    <a:lnR w="12700" cap="flat" cmpd="sng" algn="ctr">
                      <a:solidFill>
                        <a:srgbClr val="508DC1"/>
                      </a:solidFill>
                      <a:prstDash val="solid"/>
                      <a:round/>
                      <a:headEnd type="none" w="med" len="med"/>
                      <a:tailEnd type="none" w="med" len="med"/>
                    </a:lnR>
                    <a:lnT w="12700" cap="flat" cmpd="sng" algn="ctr">
                      <a:solidFill>
                        <a:srgbClr val="7090C1"/>
                      </a:solidFill>
                      <a:prstDash val="solid"/>
                      <a:round/>
                      <a:headEnd type="none" w="med" len="med"/>
                      <a:tailEnd type="none" w="med" len="med"/>
                    </a:lnT>
                    <a:lnB w="12700" cap="flat" cmpd="sng" algn="ctr">
                      <a:solidFill>
                        <a:srgbClr val="F094C1"/>
                      </a:solidFill>
                      <a:prstDash val="solid"/>
                      <a:round/>
                      <a:headEnd type="none" w="med" len="med"/>
                      <a:tailEnd type="none" w="med" len="med"/>
                    </a:lnB>
                    <a:solidFill>
                      <a:srgbClr val="F7F7F5"/>
                    </a:solidFill>
                  </a:tcPr>
                </a:tc>
                <a:tc>
                  <a:txBody>
                    <a:bodyPr/>
                    <a:lstStyle/>
                    <a:p>
                      <a:r>
                        <a:rPr lang="en-US">
                          <a:solidFill>
                            <a:srgbClr val="000000"/>
                          </a:solidFill>
                          <a:effectLst/>
                        </a:rPr>
                        <a:t>16%</a:t>
                      </a:r>
                      <a:endParaRPr lang="en-US">
                        <a:effectLst/>
                      </a:endParaRPr>
                    </a:p>
                  </a:txBody>
                  <a:tcPr anchor="ctr">
                    <a:lnL w="12700" cap="flat" cmpd="sng" algn="ctr">
                      <a:solidFill>
                        <a:srgbClr val="508DC1"/>
                      </a:solidFill>
                      <a:prstDash val="solid"/>
                      <a:round/>
                      <a:headEnd type="none" w="med" len="med"/>
                      <a:tailEnd type="none" w="med" len="med"/>
                    </a:lnL>
                    <a:lnR w="12700" cap="flat" cmpd="sng" algn="ctr">
                      <a:solidFill>
                        <a:srgbClr val="108FC1"/>
                      </a:solidFill>
                      <a:prstDash val="solid"/>
                      <a:round/>
                      <a:headEnd type="none" w="med" len="med"/>
                      <a:tailEnd type="none" w="med" len="med"/>
                    </a:lnR>
                    <a:lnT w="12700" cap="flat" cmpd="sng" algn="ctr">
                      <a:solidFill>
                        <a:srgbClr val="508DC1"/>
                      </a:solidFill>
                      <a:prstDash val="solid"/>
                      <a:round/>
                      <a:headEnd type="none" w="med" len="med"/>
                      <a:tailEnd type="none" w="med" len="med"/>
                    </a:lnT>
                    <a:lnB w="12700" cap="flat" cmpd="sng" algn="ctr">
                      <a:solidFill>
                        <a:srgbClr val="F094C1"/>
                      </a:solidFill>
                      <a:prstDash val="solid"/>
                      <a:round/>
                      <a:headEnd type="none" w="med" len="med"/>
                      <a:tailEnd type="none" w="med" len="med"/>
                    </a:lnB>
                    <a:solidFill>
                      <a:srgbClr val="F7F7F5"/>
                    </a:solidFill>
                  </a:tcPr>
                </a:tc>
                <a:tc>
                  <a:txBody>
                    <a:bodyPr/>
                    <a:lstStyle/>
                    <a:p>
                      <a:r>
                        <a:rPr lang="en-US">
                          <a:solidFill>
                            <a:srgbClr val="000000"/>
                          </a:solidFill>
                          <a:effectLst/>
                        </a:rPr>
                        <a:t>5%</a:t>
                      </a:r>
                      <a:endParaRPr lang="en-US">
                        <a:effectLst/>
                      </a:endParaRPr>
                    </a:p>
                  </a:txBody>
                  <a:tcPr anchor="ctr">
                    <a:lnL w="12700" cap="flat" cmpd="sng" algn="ctr">
                      <a:solidFill>
                        <a:srgbClr val="108FC1"/>
                      </a:solidFill>
                      <a:prstDash val="solid"/>
                      <a:round/>
                      <a:headEnd type="none" w="med" len="med"/>
                      <a:tailEnd type="none" w="med" len="med"/>
                    </a:lnL>
                    <a:lnR w="12700" cap="flat" cmpd="sng" algn="ctr">
                      <a:solidFill>
                        <a:srgbClr val="108FC1"/>
                      </a:solidFill>
                      <a:prstDash val="solid"/>
                      <a:round/>
                      <a:headEnd type="none" w="med" len="med"/>
                      <a:tailEnd type="none" w="med" len="med"/>
                    </a:lnR>
                    <a:lnT w="12700" cap="flat" cmpd="sng" algn="ctr">
                      <a:solidFill>
                        <a:srgbClr val="108FC1"/>
                      </a:solidFill>
                      <a:prstDash val="solid"/>
                      <a:round/>
                      <a:headEnd type="none" w="med" len="med"/>
                      <a:tailEnd type="none" w="med" len="med"/>
                    </a:lnT>
                    <a:lnB w="12700" cap="flat" cmpd="sng" algn="ctr">
                      <a:solidFill>
                        <a:srgbClr val="3095C1"/>
                      </a:solidFill>
                      <a:prstDash val="solid"/>
                      <a:round/>
                      <a:headEnd type="none" w="med" len="med"/>
                      <a:tailEnd type="none" w="med" len="med"/>
                    </a:lnB>
                    <a:solidFill>
                      <a:srgbClr val="F7F7F5"/>
                    </a:solidFill>
                  </a:tcPr>
                </a:tc>
                <a:extLst>
                  <a:ext uri="{0D108BD9-81ED-4DB2-BD59-A6C34878D82A}">
                    <a16:rowId xmlns:a16="http://schemas.microsoft.com/office/drawing/2014/main" val="1087652104"/>
                  </a:ext>
                </a:extLst>
              </a:tr>
              <a:tr h="0">
                <a:tc>
                  <a:txBody>
                    <a:bodyPr/>
                    <a:lstStyle/>
                    <a:p>
                      <a:r>
                        <a:rPr lang="en-US" b="1">
                          <a:solidFill>
                            <a:srgbClr val="000000"/>
                          </a:solidFill>
                          <a:effectLst/>
                        </a:rPr>
                        <a:t>$15,000-$25,000</a:t>
                      </a:r>
                      <a:endParaRPr lang="en-US">
                        <a:effectLst/>
                      </a:endParaRPr>
                    </a:p>
                  </a:txBody>
                  <a:tcPr anchor="ctr">
                    <a:lnL w="12700" cap="flat" cmpd="sng" algn="ctr">
                      <a:solidFill>
                        <a:srgbClr val="D097C1"/>
                      </a:solidFill>
                      <a:prstDash val="solid"/>
                      <a:round/>
                      <a:headEnd type="none" w="med" len="med"/>
                      <a:tailEnd type="none" w="med" len="med"/>
                    </a:lnL>
                    <a:lnR w="12700" cap="flat" cmpd="sng" algn="ctr">
                      <a:solidFill>
                        <a:srgbClr val="3099C1"/>
                      </a:solidFill>
                      <a:prstDash val="solid"/>
                      <a:round/>
                      <a:headEnd type="none" w="med" len="med"/>
                      <a:tailEnd type="none" w="med" len="med"/>
                    </a:lnR>
                    <a:lnT w="12700" cap="flat" cmpd="sng" algn="ctr">
                      <a:solidFill>
                        <a:srgbClr val="D097C1"/>
                      </a:solidFill>
                      <a:prstDash val="solid"/>
                      <a:round/>
                      <a:headEnd type="none" w="med" len="med"/>
                      <a:tailEnd type="none" w="med" len="med"/>
                    </a:lnT>
                    <a:lnB w="12700" cap="flat" cmpd="sng" algn="ctr">
                      <a:solidFill>
                        <a:srgbClr val="D09FC1"/>
                      </a:solidFill>
                      <a:prstDash val="solid"/>
                      <a:round/>
                      <a:headEnd type="none" w="med" len="med"/>
                      <a:tailEnd type="none" w="med" len="med"/>
                    </a:lnB>
                    <a:solidFill>
                      <a:srgbClr val="F7F7F5"/>
                    </a:solidFill>
                  </a:tcPr>
                </a:tc>
                <a:tc>
                  <a:txBody>
                    <a:bodyPr/>
                    <a:lstStyle/>
                    <a:p>
                      <a:r>
                        <a:rPr lang="en-US">
                          <a:solidFill>
                            <a:srgbClr val="000000"/>
                          </a:solidFill>
                          <a:effectLst/>
                        </a:rPr>
                        <a:t>6%</a:t>
                      </a:r>
                      <a:endParaRPr lang="en-US">
                        <a:effectLst/>
                      </a:endParaRPr>
                    </a:p>
                  </a:txBody>
                  <a:tcPr anchor="ctr">
                    <a:lnL w="12700" cap="flat" cmpd="sng" algn="ctr">
                      <a:solidFill>
                        <a:srgbClr val="3099C1"/>
                      </a:solidFill>
                      <a:prstDash val="solid"/>
                      <a:round/>
                      <a:headEnd type="none" w="med" len="med"/>
                      <a:tailEnd type="none" w="med" len="med"/>
                    </a:lnL>
                    <a:lnR w="12700" cap="flat" cmpd="sng" algn="ctr">
                      <a:solidFill>
                        <a:srgbClr val="B094C1"/>
                      </a:solidFill>
                      <a:prstDash val="solid"/>
                      <a:round/>
                      <a:headEnd type="none" w="med" len="med"/>
                      <a:tailEnd type="none" w="med" len="med"/>
                    </a:lnR>
                    <a:lnT w="12700" cap="flat" cmpd="sng" algn="ctr">
                      <a:solidFill>
                        <a:srgbClr val="3099C1"/>
                      </a:solidFill>
                      <a:prstDash val="solid"/>
                      <a:round/>
                      <a:headEnd type="none" w="med" len="med"/>
                      <a:tailEnd type="none" w="med" len="med"/>
                    </a:lnT>
                    <a:lnB w="12700" cap="flat" cmpd="sng" algn="ctr">
                      <a:solidFill>
                        <a:srgbClr val="109BC1"/>
                      </a:solidFill>
                      <a:prstDash val="solid"/>
                      <a:round/>
                      <a:headEnd type="none" w="med" len="med"/>
                      <a:tailEnd type="none" w="med" len="med"/>
                    </a:lnB>
                    <a:solidFill>
                      <a:srgbClr val="F7F7F5"/>
                    </a:solidFill>
                  </a:tcPr>
                </a:tc>
                <a:tc>
                  <a:txBody>
                    <a:bodyPr/>
                    <a:lstStyle/>
                    <a:p>
                      <a:r>
                        <a:rPr lang="en-US">
                          <a:solidFill>
                            <a:srgbClr val="000000"/>
                          </a:solidFill>
                          <a:effectLst/>
                        </a:rPr>
                        <a:t>5%</a:t>
                      </a:r>
                      <a:endParaRPr lang="en-US">
                        <a:effectLst/>
                      </a:endParaRPr>
                    </a:p>
                  </a:txBody>
                  <a:tcPr anchor="ctr">
                    <a:lnL w="12700" cap="flat" cmpd="sng" algn="ctr">
                      <a:solidFill>
                        <a:srgbClr val="B094C1"/>
                      </a:solidFill>
                      <a:prstDash val="solid"/>
                      <a:round/>
                      <a:headEnd type="none" w="med" len="med"/>
                      <a:tailEnd type="none" w="med" len="med"/>
                    </a:lnL>
                    <a:lnR w="12700" cap="flat" cmpd="sng" algn="ctr">
                      <a:solidFill>
                        <a:srgbClr val="F094C1"/>
                      </a:solidFill>
                      <a:prstDash val="solid"/>
                      <a:round/>
                      <a:headEnd type="none" w="med" len="med"/>
                      <a:tailEnd type="none" w="med" len="med"/>
                    </a:lnR>
                    <a:lnT w="12700" cap="flat" cmpd="sng" algn="ctr">
                      <a:solidFill>
                        <a:srgbClr val="B094C1"/>
                      </a:solidFill>
                      <a:prstDash val="solid"/>
                      <a:round/>
                      <a:headEnd type="none" w="med" len="med"/>
                      <a:tailEnd type="none" w="med" len="med"/>
                    </a:lnT>
                    <a:lnB w="12700" cap="flat" cmpd="sng" algn="ctr">
                      <a:solidFill>
                        <a:srgbClr val="109FC1"/>
                      </a:solidFill>
                      <a:prstDash val="solid"/>
                      <a:round/>
                      <a:headEnd type="none" w="med" len="med"/>
                      <a:tailEnd type="none" w="med" len="med"/>
                    </a:lnB>
                    <a:solidFill>
                      <a:srgbClr val="F7F7F5"/>
                    </a:solidFill>
                  </a:tcPr>
                </a:tc>
                <a:tc>
                  <a:txBody>
                    <a:bodyPr/>
                    <a:lstStyle/>
                    <a:p>
                      <a:r>
                        <a:rPr lang="en-US">
                          <a:solidFill>
                            <a:srgbClr val="000000"/>
                          </a:solidFill>
                          <a:effectLst/>
                        </a:rPr>
                        <a:t>10%</a:t>
                      </a:r>
                      <a:endParaRPr lang="en-US">
                        <a:effectLst/>
                      </a:endParaRPr>
                    </a:p>
                  </a:txBody>
                  <a:tcPr anchor="ctr">
                    <a:lnL w="12700" cap="flat" cmpd="sng" algn="ctr">
                      <a:solidFill>
                        <a:srgbClr val="F094C1"/>
                      </a:solidFill>
                      <a:prstDash val="solid"/>
                      <a:round/>
                      <a:headEnd type="none" w="med" len="med"/>
                      <a:tailEnd type="none" w="med" len="med"/>
                    </a:lnL>
                    <a:lnR w="12700" cap="flat" cmpd="sng" algn="ctr">
                      <a:solidFill>
                        <a:srgbClr val="F094C1"/>
                      </a:solidFill>
                      <a:prstDash val="solid"/>
                      <a:round/>
                      <a:headEnd type="none" w="med" len="med"/>
                      <a:tailEnd type="none" w="med" len="med"/>
                    </a:lnR>
                    <a:lnT w="12700" cap="flat" cmpd="sng" algn="ctr">
                      <a:solidFill>
                        <a:srgbClr val="F094C1"/>
                      </a:solidFill>
                      <a:prstDash val="solid"/>
                      <a:round/>
                      <a:headEnd type="none" w="med" len="med"/>
                      <a:tailEnd type="none" w="med" len="med"/>
                    </a:lnT>
                    <a:lnB w="12700" cap="flat" cmpd="sng" algn="ctr">
                      <a:solidFill>
                        <a:srgbClr val="B09CC1"/>
                      </a:solidFill>
                      <a:prstDash val="solid"/>
                      <a:round/>
                      <a:headEnd type="none" w="med" len="med"/>
                      <a:tailEnd type="none" w="med" len="med"/>
                    </a:lnB>
                    <a:solidFill>
                      <a:srgbClr val="F7F7F5"/>
                    </a:solidFill>
                  </a:tcPr>
                </a:tc>
                <a:tc>
                  <a:txBody>
                    <a:bodyPr/>
                    <a:lstStyle/>
                    <a:p>
                      <a:r>
                        <a:rPr lang="en-US">
                          <a:solidFill>
                            <a:srgbClr val="000000"/>
                          </a:solidFill>
                          <a:effectLst/>
                        </a:rPr>
                        <a:t>11%</a:t>
                      </a:r>
                      <a:endParaRPr lang="en-US">
                        <a:effectLst/>
                      </a:endParaRPr>
                    </a:p>
                  </a:txBody>
                  <a:tcPr anchor="ctr">
                    <a:lnL w="12700" cap="flat" cmpd="sng" algn="ctr">
                      <a:solidFill>
                        <a:srgbClr val="F094C1"/>
                      </a:solidFill>
                      <a:prstDash val="solid"/>
                      <a:round/>
                      <a:headEnd type="none" w="med" len="med"/>
                      <a:tailEnd type="none" w="med" len="med"/>
                    </a:lnL>
                    <a:lnR w="12700" cap="flat" cmpd="sng" algn="ctr">
                      <a:solidFill>
                        <a:srgbClr val="3095C1"/>
                      </a:solidFill>
                      <a:prstDash val="solid"/>
                      <a:round/>
                      <a:headEnd type="none" w="med" len="med"/>
                      <a:tailEnd type="none" w="med" len="med"/>
                    </a:lnR>
                    <a:lnT w="12700" cap="flat" cmpd="sng" algn="ctr">
                      <a:solidFill>
                        <a:srgbClr val="F094C1"/>
                      </a:solidFill>
                      <a:prstDash val="solid"/>
                      <a:round/>
                      <a:headEnd type="none" w="med" len="med"/>
                      <a:tailEnd type="none" w="med" len="med"/>
                    </a:lnT>
                    <a:lnB w="12700" cap="flat" cmpd="sng" algn="ctr">
                      <a:solidFill>
                        <a:srgbClr val="B09AC1"/>
                      </a:solidFill>
                      <a:prstDash val="solid"/>
                      <a:round/>
                      <a:headEnd type="none" w="med" len="med"/>
                      <a:tailEnd type="none" w="med" len="med"/>
                    </a:lnB>
                    <a:solidFill>
                      <a:srgbClr val="F7F7F5"/>
                    </a:solidFill>
                  </a:tcPr>
                </a:tc>
                <a:tc>
                  <a:txBody>
                    <a:bodyPr/>
                    <a:lstStyle/>
                    <a:p>
                      <a:r>
                        <a:rPr lang="en-US">
                          <a:solidFill>
                            <a:srgbClr val="000000"/>
                          </a:solidFill>
                          <a:effectLst/>
                        </a:rPr>
                        <a:t>13%</a:t>
                      </a:r>
                      <a:endParaRPr lang="en-US">
                        <a:effectLst/>
                      </a:endParaRPr>
                    </a:p>
                  </a:txBody>
                  <a:tcPr anchor="ctr">
                    <a:lnL w="12700" cap="flat" cmpd="sng" algn="ctr">
                      <a:solidFill>
                        <a:srgbClr val="3095C1"/>
                      </a:solidFill>
                      <a:prstDash val="solid"/>
                      <a:round/>
                      <a:headEnd type="none" w="med" len="med"/>
                      <a:tailEnd type="none" w="med" len="med"/>
                    </a:lnL>
                    <a:lnR w="12700" cap="flat" cmpd="sng" algn="ctr">
                      <a:solidFill>
                        <a:srgbClr val="3095C1"/>
                      </a:solidFill>
                      <a:prstDash val="solid"/>
                      <a:round/>
                      <a:headEnd type="none" w="med" len="med"/>
                      <a:tailEnd type="none" w="med" len="med"/>
                    </a:lnR>
                    <a:lnT w="12700" cap="flat" cmpd="sng" algn="ctr">
                      <a:solidFill>
                        <a:srgbClr val="3095C1"/>
                      </a:solidFill>
                      <a:prstDash val="solid"/>
                      <a:round/>
                      <a:headEnd type="none" w="med" len="med"/>
                      <a:tailEnd type="none" w="med" len="med"/>
                    </a:lnT>
                    <a:lnB w="12700" cap="flat" cmpd="sng" algn="ctr">
                      <a:solidFill>
                        <a:srgbClr val="B0A7C1"/>
                      </a:solidFill>
                      <a:prstDash val="solid"/>
                      <a:round/>
                      <a:headEnd type="none" w="med" len="med"/>
                      <a:tailEnd type="none" w="med" len="med"/>
                    </a:lnB>
                    <a:solidFill>
                      <a:srgbClr val="F7F7F5"/>
                    </a:solidFill>
                  </a:tcPr>
                </a:tc>
                <a:extLst>
                  <a:ext uri="{0D108BD9-81ED-4DB2-BD59-A6C34878D82A}">
                    <a16:rowId xmlns:a16="http://schemas.microsoft.com/office/drawing/2014/main" val="3692740951"/>
                  </a:ext>
                </a:extLst>
              </a:tr>
              <a:tr h="0">
                <a:tc>
                  <a:txBody>
                    <a:bodyPr/>
                    <a:lstStyle/>
                    <a:p>
                      <a:r>
                        <a:rPr lang="en-US" b="1">
                          <a:solidFill>
                            <a:srgbClr val="000000"/>
                          </a:solidFill>
                          <a:effectLst/>
                        </a:rPr>
                        <a:t>$25,000-$50,000</a:t>
                      </a:r>
                      <a:endParaRPr lang="en-US">
                        <a:effectLst/>
                      </a:endParaRPr>
                    </a:p>
                  </a:txBody>
                  <a:tcPr anchor="ctr">
                    <a:lnL w="12700" cap="flat" cmpd="sng" algn="ctr">
                      <a:solidFill>
                        <a:srgbClr val="D09FC1"/>
                      </a:solidFill>
                      <a:prstDash val="solid"/>
                      <a:round/>
                      <a:headEnd type="none" w="med" len="med"/>
                      <a:tailEnd type="none" w="med" len="med"/>
                    </a:lnL>
                    <a:lnR w="12700" cap="flat" cmpd="sng" algn="ctr">
                      <a:solidFill>
                        <a:srgbClr val="109BC1"/>
                      </a:solidFill>
                      <a:prstDash val="solid"/>
                      <a:round/>
                      <a:headEnd type="none" w="med" len="med"/>
                      <a:tailEnd type="none" w="med" len="med"/>
                    </a:lnR>
                    <a:lnT w="12700" cap="flat" cmpd="sng" algn="ctr">
                      <a:solidFill>
                        <a:srgbClr val="D09FC1"/>
                      </a:solidFill>
                      <a:prstDash val="solid"/>
                      <a:round/>
                      <a:headEnd type="none" w="med" len="med"/>
                      <a:tailEnd type="none" w="med" len="med"/>
                    </a:lnT>
                    <a:lnB w="12700" cap="flat" cmpd="sng" algn="ctr">
                      <a:solidFill>
                        <a:srgbClr val="F0A2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109BC1"/>
                      </a:solidFill>
                      <a:prstDash val="solid"/>
                      <a:round/>
                      <a:headEnd type="none" w="med" len="med"/>
                      <a:tailEnd type="none" w="med" len="med"/>
                    </a:lnL>
                    <a:lnR w="12700" cap="flat" cmpd="sng" algn="ctr">
                      <a:solidFill>
                        <a:srgbClr val="109FC1"/>
                      </a:solidFill>
                      <a:prstDash val="solid"/>
                      <a:round/>
                      <a:headEnd type="none" w="med" len="med"/>
                      <a:tailEnd type="none" w="med" len="med"/>
                    </a:lnR>
                    <a:lnT w="12700" cap="flat" cmpd="sng" algn="ctr">
                      <a:solidFill>
                        <a:srgbClr val="109BC1"/>
                      </a:solidFill>
                      <a:prstDash val="solid"/>
                      <a:round/>
                      <a:headEnd type="none" w="med" len="med"/>
                      <a:tailEnd type="none" w="med" len="med"/>
                    </a:lnT>
                    <a:lnB w="12700" cap="flat" cmpd="sng" algn="ctr">
                      <a:solidFill>
                        <a:srgbClr val="30A5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109FC1"/>
                      </a:solidFill>
                      <a:prstDash val="solid"/>
                      <a:round/>
                      <a:headEnd type="none" w="med" len="med"/>
                      <a:tailEnd type="none" w="med" len="med"/>
                    </a:lnL>
                    <a:lnR w="12700" cap="flat" cmpd="sng" algn="ctr">
                      <a:solidFill>
                        <a:srgbClr val="B09CC1"/>
                      </a:solidFill>
                      <a:prstDash val="solid"/>
                      <a:round/>
                      <a:headEnd type="none" w="med" len="med"/>
                      <a:tailEnd type="none" w="med" len="med"/>
                    </a:lnR>
                    <a:lnT w="12700" cap="flat" cmpd="sng" algn="ctr">
                      <a:solidFill>
                        <a:srgbClr val="109FC1"/>
                      </a:solidFill>
                      <a:prstDash val="solid"/>
                      <a:round/>
                      <a:headEnd type="none" w="med" len="med"/>
                      <a:tailEnd type="none" w="med" len="med"/>
                    </a:lnT>
                    <a:lnB w="12700" cap="flat" cmpd="sng" algn="ctr">
                      <a:solidFill>
                        <a:srgbClr val="D0A2C1"/>
                      </a:solidFill>
                      <a:prstDash val="solid"/>
                      <a:round/>
                      <a:headEnd type="none" w="med" len="med"/>
                      <a:tailEnd type="none" w="med" len="med"/>
                    </a:lnB>
                    <a:solidFill>
                      <a:srgbClr val="F7F7F5"/>
                    </a:solidFill>
                  </a:tcPr>
                </a:tc>
                <a:tc>
                  <a:txBody>
                    <a:bodyPr/>
                    <a:lstStyle/>
                    <a:p>
                      <a:r>
                        <a:rPr lang="en-US">
                          <a:solidFill>
                            <a:srgbClr val="000000"/>
                          </a:solidFill>
                          <a:effectLst/>
                        </a:rPr>
                        <a:t>7%</a:t>
                      </a:r>
                      <a:endParaRPr lang="en-US">
                        <a:effectLst/>
                      </a:endParaRPr>
                    </a:p>
                  </a:txBody>
                  <a:tcPr anchor="ctr">
                    <a:lnL w="12700" cap="flat" cmpd="sng" algn="ctr">
                      <a:solidFill>
                        <a:srgbClr val="B09CC1"/>
                      </a:solidFill>
                      <a:prstDash val="solid"/>
                      <a:round/>
                      <a:headEnd type="none" w="med" len="med"/>
                      <a:tailEnd type="none" w="med" len="med"/>
                    </a:lnL>
                    <a:lnR w="12700" cap="flat" cmpd="sng" algn="ctr">
                      <a:solidFill>
                        <a:srgbClr val="B09AC1"/>
                      </a:solidFill>
                      <a:prstDash val="solid"/>
                      <a:round/>
                      <a:headEnd type="none" w="med" len="med"/>
                      <a:tailEnd type="none" w="med" len="med"/>
                    </a:lnR>
                    <a:lnT w="12700" cap="flat" cmpd="sng" algn="ctr">
                      <a:solidFill>
                        <a:srgbClr val="B09CC1"/>
                      </a:solidFill>
                      <a:prstDash val="solid"/>
                      <a:round/>
                      <a:headEnd type="none" w="med" len="med"/>
                      <a:tailEnd type="none" w="med" len="med"/>
                    </a:lnT>
                    <a:lnB w="12700" cap="flat" cmpd="sng" algn="ctr">
                      <a:solidFill>
                        <a:srgbClr val="70A3C1"/>
                      </a:solidFill>
                      <a:prstDash val="solid"/>
                      <a:round/>
                      <a:headEnd type="none" w="med" len="med"/>
                      <a:tailEnd type="none" w="med" len="med"/>
                    </a:lnB>
                    <a:solidFill>
                      <a:srgbClr val="F7F7F5"/>
                    </a:solidFill>
                  </a:tcPr>
                </a:tc>
                <a:tc>
                  <a:txBody>
                    <a:bodyPr/>
                    <a:lstStyle/>
                    <a:p>
                      <a:r>
                        <a:rPr lang="en-US">
                          <a:solidFill>
                            <a:srgbClr val="000000"/>
                          </a:solidFill>
                          <a:effectLst/>
                        </a:rPr>
                        <a:t>6%</a:t>
                      </a:r>
                      <a:endParaRPr lang="en-US">
                        <a:effectLst/>
                      </a:endParaRPr>
                    </a:p>
                  </a:txBody>
                  <a:tcPr anchor="ctr">
                    <a:lnL w="12700" cap="flat" cmpd="sng" algn="ctr">
                      <a:solidFill>
                        <a:srgbClr val="B09AC1"/>
                      </a:solidFill>
                      <a:prstDash val="solid"/>
                      <a:round/>
                      <a:headEnd type="none" w="med" len="med"/>
                      <a:tailEnd type="none" w="med" len="med"/>
                    </a:lnL>
                    <a:lnR w="12700" cap="flat" cmpd="sng" algn="ctr">
                      <a:solidFill>
                        <a:srgbClr val="B0A7C1"/>
                      </a:solidFill>
                      <a:prstDash val="solid"/>
                      <a:round/>
                      <a:headEnd type="none" w="med" len="med"/>
                      <a:tailEnd type="none" w="med" len="med"/>
                    </a:lnR>
                    <a:lnT w="12700" cap="flat" cmpd="sng" algn="ctr">
                      <a:solidFill>
                        <a:srgbClr val="B09AC1"/>
                      </a:solidFill>
                      <a:prstDash val="solid"/>
                      <a:round/>
                      <a:headEnd type="none" w="med" len="med"/>
                      <a:tailEnd type="none" w="med" len="med"/>
                    </a:lnT>
                    <a:lnB w="12700" cap="flat" cmpd="sng" algn="ctr">
                      <a:solidFill>
                        <a:srgbClr val="B0A3C1"/>
                      </a:solidFill>
                      <a:prstDash val="solid"/>
                      <a:round/>
                      <a:headEnd type="none" w="med" len="med"/>
                      <a:tailEnd type="none" w="med" len="med"/>
                    </a:lnB>
                    <a:solidFill>
                      <a:srgbClr val="F7F7F5"/>
                    </a:solidFill>
                  </a:tcPr>
                </a:tc>
                <a:tc>
                  <a:txBody>
                    <a:bodyPr/>
                    <a:lstStyle/>
                    <a:p>
                      <a:r>
                        <a:rPr lang="en-US">
                          <a:solidFill>
                            <a:srgbClr val="000000"/>
                          </a:solidFill>
                          <a:effectLst/>
                        </a:rPr>
                        <a:t>1%</a:t>
                      </a:r>
                      <a:endParaRPr lang="en-US">
                        <a:effectLst/>
                      </a:endParaRPr>
                    </a:p>
                  </a:txBody>
                  <a:tcPr anchor="ctr">
                    <a:lnL w="12700" cap="flat" cmpd="sng" algn="ctr">
                      <a:solidFill>
                        <a:srgbClr val="B0A7C1"/>
                      </a:solidFill>
                      <a:prstDash val="solid"/>
                      <a:round/>
                      <a:headEnd type="none" w="med" len="med"/>
                      <a:tailEnd type="none" w="med" len="med"/>
                    </a:lnL>
                    <a:lnR w="12700" cap="flat" cmpd="sng" algn="ctr">
                      <a:solidFill>
                        <a:srgbClr val="B0A7C1"/>
                      </a:solidFill>
                      <a:prstDash val="solid"/>
                      <a:round/>
                      <a:headEnd type="none" w="med" len="med"/>
                      <a:tailEnd type="none" w="med" len="med"/>
                    </a:lnR>
                    <a:lnT w="12700" cap="flat" cmpd="sng" algn="ctr">
                      <a:solidFill>
                        <a:srgbClr val="B0A7C1"/>
                      </a:solidFill>
                      <a:prstDash val="solid"/>
                      <a:round/>
                      <a:headEnd type="none" w="med" len="med"/>
                      <a:tailEnd type="none" w="med" len="med"/>
                    </a:lnT>
                    <a:lnB w="12700" cap="flat" cmpd="sng" algn="ctr">
                      <a:solidFill>
                        <a:srgbClr val="50A7C1"/>
                      </a:solidFill>
                      <a:prstDash val="solid"/>
                      <a:round/>
                      <a:headEnd type="none" w="med" len="med"/>
                      <a:tailEnd type="none" w="med" len="med"/>
                    </a:lnB>
                    <a:solidFill>
                      <a:srgbClr val="F7F7F5"/>
                    </a:solidFill>
                  </a:tcPr>
                </a:tc>
                <a:extLst>
                  <a:ext uri="{0D108BD9-81ED-4DB2-BD59-A6C34878D82A}">
                    <a16:rowId xmlns:a16="http://schemas.microsoft.com/office/drawing/2014/main" val="522392878"/>
                  </a:ext>
                </a:extLst>
              </a:tr>
              <a:tr h="0">
                <a:tc>
                  <a:txBody>
                    <a:bodyPr/>
                    <a:lstStyle/>
                    <a:p>
                      <a:r>
                        <a:rPr lang="en-US" b="1">
                          <a:solidFill>
                            <a:srgbClr val="000000"/>
                          </a:solidFill>
                          <a:effectLst/>
                        </a:rPr>
                        <a:t>$50,000-$100,000</a:t>
                      </a:r>
                      <a:endParaRPr lang="en-US">
                        <a:effectLst/>
                      </a:endParaRPr>
                    </a:p>
                  </a:txBody>
                  <a:tcPr anchor="ctr">
                    <a:lnL w="12700" cap="flat" cmpd="sng" algn="ctr">
                      <a:solidFill>
                        <a:srgbClr val="F0A2C1"/>
                      </a:solidFill>
                      <a:prstDash val="solid"/>
                      <a:round/>
                      <a:headEnd type="none" w="med" len="med"/>
                      <a:tailEnd type="none" w="med" len="med"/>
                    </a:lnL>
                    <a:lnR w="12700" cap="flat" cmpd="sng" algn="ctr">
                      <a:solidFill>
                        <a:srgbClr val="30A5C1"/>
                      </a:solidFill>
                      <a:prstDash val="solid"/>
                      <a:round/>
                      <a:headEnd type="none" w="med" len="med"/>
                      <a:tailEnd type="none" w="med" len="med"/>
                    </a:lnR>
                    <a:lnT w="12700" cap="flat" cmpd="sng" algn="ctr">
                      <a:solidFill>
                        <a:srgbClr val="F0A2C1"/>
                      </a:solidFill>
                      <a:prstDash val="solid"/>
                      <a:round/>
                      <a:headEnd type="none" w="med" len="med"/>
                      <a:tailEnd type="none" w="med" len="med"/>
                    </a:lnT>
                    <a:lnB w="12700" cap="flat" cmpd="sng" algn="ctr">
                      <a:solidFill>
                        <a:srgbClr val="50A7C1"/>
                      </a:solidFill>
                      <a:prstDash val="solid"/>
                      <a:round/>
                      <a:headEnd type="none" w="med" len="med"/>
                      <a:tailEnd type="none" w="med" len="med"/>
                    </a:lnB>
                    <a:solidFill>
                      <a:srgbClr val="F7F7F5"/>
                    </a:solidFill>
                  </a:tcPr>
                </a:tc>
                <a:tc>
                  <a:txBody>
                    <a:bodyPr/>
                    <a:lstStyle/>
                    <a:p>
                      <a:r>
                        <a:rPr lang="en-US">
                          <a:solidFill>
                            <a:srgbClr val="000000"/>
                          </a:solidFill>
                          <a:effectLst/>
                        </a:rPr>
                        <a:t>1%</a:t>
                      </a:r>
                      <a:endParaRPr lang="en-US">
                        <a:effectLst/>
                      </a:endParaRPr>
                    </a:p>
                  </a:txBody>
                  <a:tcPr anchor="ctr">
                    <a:lnL w="12700" cap="flat" cmpd="sng" algn="ctr">
                      <a:solidFill>
                        <a:srgbClr val="30A5C1"/>
                      </a:solidFill>
                      <a:prstDash val="solid"/>
                      <a:round/>
                      <a:headEnd type="none" w="med" len="med"/>
                      <a:tailEnd type="none" w="med" len="med"/>
                    </a:lnL>
                    <a:lnR w="12700" cap="flat" cmpd="sng" algn="ctr">
                      <a:solidFill>
                        <a:srgbClr val="D0A2C1"/>
                      </a:solidFill>
                      <a:prstDash val="solid"/>
                      <a:round/>
                      <a:headEnd type="none" w="med" len="med"/>
                      <a:tailEnd type="none" w="med" len="med"/>
                    </a:lnR>
                    <a:lnT w="12700" cap="flat" cmpd="sng" algn="ctr">
                      <a:solidFill>
                        <a:srgbClr val="30A5C1"/>
                      </a:solidFill>
                      <a:prstDash val="solid"/>
                      <a:round/>
                      <a:headEnd type="none" w="med" len="med"/>
                      <a:tailEnd type="none" w="med" len="med"/>
                    </a:lnT>
                    <a:lnB w="12700" cap="flat" cmpd="sng" algn="ctr">
                      <a:solidFill>
                        <a:srgbClr val="90AA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D0A2C1"/>
                      </a:solidFill>
                      <a:prstDash val="solid"/>
                      <a:round/>
                      <a:headEnd type="none" w="med" len="med"/>
                      <a:tailEnd type="none" w="med" len="med"/>
                    </a:lnL>
                    <a:lnR w="12700" cap="flat" cmpd="sng" algn="ctr">
                      <a:solidFill>
                        <a:srgbClr val="70A3C1"/>
                      </a:solidFill>
                      <a:prstDash val="solid"/>
                      <a:round/>
                      <a:headEnd type="none" w="med" len="med"/>
                      <a:tailEnd type="none" w="med" len="med"/>
                    </a:lnR>
                    <a:lnT w="12700" cap="flat" cmpd="sng" algn="ctr">
                      <a:solidFill>
                        <a:srgbClr val="D0A2C1"/>
                      </a:solidFill>
                      <a:prstDash val="solid"/>
                      <a:round/>
                      <a:headEnd type="none" w="med" len="med"/>
                      <a:tailEnd type="none" w="med" len="med"/>
                    </a:lnT>
                    <a:lnB w="12700" cap="flat" cmpd="sng" algn="ctr">
                      <a:solidFill>
                        <a:srgbClr val="70B0C1"/>
                      </a:solidFill>
                      <a:prstDash val="solid"/>
                      <a:round/>
                      <a:headEnd type="none" w="med" len="med"/>
                      <a:tailEnd type="none" w="med" len="med"/>
                    </a:lnB>
                    <a:solidFill>
                      <a:srgbClr val="F7F7F5"/>
                    </a:solidFill>
                  </a:tcPr>
                </a:tc>
                <a:tc>
                  <a:txBody>
                    <a:bodyPr/>
                    <a:lstStyle/>
                    <a:p>
                      <a:r>
                        <a:rPr lang="en-US">
                          <a:solidFill>
                            <a:srgbClr val="000000"/>
                          </a:solidFill>
                          <a:effectLst/>
                        </a:rPr>
                        <a:t>1%</a:t>
                      </a:r>
                      <a:endParaRPr lang="en-US">
                        <a:effectLst/>
                      </a:endParaRPr>
                    </a:p>
                  </a:txBody>
                  <a:tcPr anchor="ctr">
                    <a:lnL w="12700" cap="flat" cmpd="sng" algn="ctr">
                      <a:solidFill>
                        <a:srgbClr val="70A3C1"/>
                      </a:solidFill>
                      <a:prstDash val="solid"/>
                      <a:round/>
                      <a:headEnd type="none" w="med" len="med"/>
                      <a:tailEnd type="none" w="med" len="med"/>
                    </a:lnL>
                    <a:lnR w="12700" cap="flat" cmpd="sng" algn="ctr">
                      <a:solidFill>
                        <a:srgbClr val="B0A3C1"/>
                      </a:solidFill>
                      <a:prstDash val="solid"/>
                      <a:round/>
                      <a:headEnd type="none" w="med" len="med"/>
                      <a:tailEnd type="none" w="med" len="med"/>
                    </a:lnR>
                    <a:lnT w="12700" cap="flat" cmpd="sng" algn="ctr">
                      <a:solidFill>
                        <a:srgbClr val="70A3C1"/>
                      </a:solidFill>
                      <a:prstDash val="solid"/>
                      <a:round/>
                      <a:headEnd type="none" w="med" len="med"/>
                      <a:tailEnd type="none" w="med" len="med"/>
                    </a:lnT>
                    <a:lnB w="12700" cap="flat" cmpd="sng" algn="ctr">
                      <a:solidFill>
                        <a:srgbClr val="50AEC1"/>
                      </a:solidFill>
                      <a:prstDash val="solid"/>
                      <a:round/>
                      <a:headEnd type="none" w="med" len="med"/>
                      <a:tailEnd type="none" w="med" len="med"/>
                    </a:lnB>
                    <a:solidFill>
                      <a:srgbClr val="F7F7F5"/>
                    </a:solidFill>
                  </a:tcPr>
                </a:tc>
                <a:tc>
                  <a:txBody>
                    <a:bodyPr/>
                    <a:lstStyle/>
                    <a:p>
                      <a:r>
                        <a:rPr lang="en-US">
                          <a:solidFill>
                            <a:srgbClr val="000000"/>
                          </a:solidFill>
                          <a:effectLst/>
                        </a:rPr>
                        <a:t>9%</a:t>
                      </a:r>
                      <a:endParaRPr lang="en-US">
                        <a:effectLst/>
                      </a:endParaRPr>
                    </a:p>
                  </a:txBody>
                  <a:tcPr anchor="ctr">
                    <a:lnL w="12700" cap="flat" cmpd="sng" algn="ctr">
                      <a:solidFill>
                        <a:srgbClr val="B0A3C1"/>
                      </a:solidFill>
                      <a:prstDash val="solid"/>
                      <a:round/>
                      <a:headEnd type="none" w="med" len="med"/>
                      <a:tailEnd type="none" w="med" len="med"/>
                    </a:lnL>
                    <a:lnR w="12700" cap="flat" cmpd="sng" algn="ctr">
                      <a:solidFill>
                        <a:srgbClr val="50A7C1"/>
                      </a:solidFill>
                      <a:prstDash val="solid"/>
                      <a:round/>
                      <a:headEnd type="none" w="med" len="med"/>
                      <a:tailEnd type="none" w="med" len="med"/>
                    </a:lnR>
                    <a:lnT w="12700" cap="flat" cmpd="sng" algn="ctr">
                      <a:solidFill>
                        <a:srgbClr val="B0A3C1"/>
                      </a:solidFill>
                      <a:prstDash val="solid"/>
                      <a:round/>
                      <a:headEnd type="none" w="med" len="med"/>
                      <a:tailEnd type="none" w="med" len="med"/>
                    </a:lnT>
                    <a:lnB w="12700" cap="flat" cmpd="sng" algn="ctr">
                      <a:solidFill>
                        <a:srgbClr val="50AD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50A7C1"/>
                      </a:solidFill>
                      <a:prstDash val="solid"/>
                      <a:round/>
                      <a:headEnd type="none" w="med" len="med"/>
                      <a:tailEnd type="none" w="med" len="med"/>
                    </a:lnL>
                    <a:lnR w="12700" cap="flat" cmpd="sng" algn="ctr">
                      <a:solidFill>
                        <a:srgbClr val="50A7C1"/>
                      </a:solidFill>
                      <a:prstDash val="solid"/>
                      <a:round/>
                      <a:headEnd type="none" w="med" len="med"/>
                      <a:tailEnd type="none" w="med" len="med"/>
                    </a:lnR>
                    <a:lnT w="12700" cap="flat" cmpd="sng" algn="ctr">
                      <a:solidFill>
                        <a:srgbClr val="50A7C1"/>
                      </a:solidFill>
                      <a:prstDash val="solid"/>
                      <a:round/>
                      <a:headEnd type="none" w="med" len="med"/>
                      <a:tailEnd type="none" w="med" len="med"/>
                    </a:lnT>
                    <a:lnB w="12700" cap="flat" cmpd="sng" algn="ctr">
                      <a:solidFill>
                        <a:srgbClr val="50B4C1"/>
                      </a:solidFill>
                      <a:prstDash val="solid"/>
                      <a:round/>
                      <a:headEnd type="none" w="med" len="med"/>
                      <a:tailEnd type="none" w="med" len="med"/>
                    </a:lnB>
                    <a:solidFill>
                      <a:srgbClr val="F7F7F5"/>
                    </a:solidFill>
                  </a:tcPr>
                </a:tc>
                <a:extLst>
                  <a:ext uri="{0D108BD9-81ED-4DB2-BD59-A6C34878D82A}">
                    <a16:rowId xmlns:a16="http://schemas.microsoft.com/office/drawing/2014/main" val="3911054758"/>
                  </a:ext>
                </a:extLst>
              </a:tr>
              <a:tr h="0">
                <a:tc>
                  <a:txBody>
                    <a:bodyPr/>
                    <a:lstStyle/>
                    <a:p>
                      <a:r>
                        <a:rPr lang="en-US" b="1">
                          <a:solidFill>
                            <a:srgbClr val="000000"/>
                          </a:solidFill>
                          <a:effectLst/>
                        </a:rPr>
                        <a:t>$100,000+</a:t>
                      </a:r>
                      <a:endParaRPr lang="en-US">
                        <a:effectLst/>
                      </a:endParaRPr>
                    </a:p>
                  </a:txBody>
                  <a:tcPr anchor="ctr">
                    <a:lnL w="12700" cap="flat" cmpd="sng" algn="ctr">
                      <a:solidFill>
                        <a:srgbClr val="50A7C1"/>
                      </a:solidFill>
                      <a:prstDash val="solid"/>
                      <a:round/>
                      <a:headEnd type="none" w="med" len="med"/>
                      <a:tailEnd type="none" w="med" len="med"/>
                    </a:lnL>
                    <a:lnR w="12700" cap="flat" cmpd="sng" algn="ctr">
                      <a:solidFill>
                        <a:srgbClr val="90AAC1"/>
                      </a:solidFill>
                      <a:prstDash val="solid"/>
                      <a:round/>
                      <a:headEnd type="none" w="med" len="med"/>
                      <a:tailEnd type="none" w="med" len="med"/>
                    </a:lnR>
                    <a:lnT w="12700" cap="flat" cmpd="sng" algn="ctr">
                      <a:solidFill>
                        <a:srgbClr val="50A7C1"/>
                      </a:solidFill>
                      <a:prstDash val="solid"/>
                      <a:round/>
                      <a:headEnd type="none" w="med" len="med"/>
                      <a:tailEnd type="none" w="med" len="med"/>
                    </a:lnT>
                    <a:lnB w="9525" cap="flat" cmpd="sng" algn="ctr">
                      <a:solidFill>
                        <a:srgbClr val="50A7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90AAC1"/>
                      </a:solidFill>
                      <a:prstDash val="solid"/>
                      <a:round/>
                      <a:headEnd type="none" w="med" len="med"/>
                      <a:tailEnd type="none" w="med" len="med"/>
                    </a:lnL>
                    <a:lnR w="12700" cap="flat" cmpd="sng" algn="ctr">
                      <a:solidFill>
                        <a:srgbClr val="70B0C1"/>
                      </a:solidFill>
                      <a:prstDash val="solid"/>
                      <a:round/>
                      <a:headEnd type="none" w="med" len="med"/>
                      <a:tailEnd type="none" w="med" len="med"/>
                    </a:lnR>
                    <a:lnT w="12700" cap="flat" cmpd="sng" algn="ctr">
                      <a:solidFill>
                        <a:srgbClr val="90AAC1"/>
                      </a:solidFill>
                      <a:prstDash val="solid"/>
                      <a:round/>
                      <a:headEnd type="none" w="med" len="med"/>
                      <a:tailEnd type="none" w="med" len="med"/>
                    </a:lnT>
                    <a:lnB w="9525" cap="flat" cmpd="sng" algn="ctr">
                      <a:solidFill>
                        <a:srgbClr val="90AAC1"/>
                      </a:solidFill>
                      <a:prstDash val="solid"/>
                      <a:round/>
                      <a:headEnd type="none" w="med" len="med"/>
                      <a:tailEnd type="none" w="med" len="med"/>
                    </a:lnB>
                    <a:solidFill>
                      <a:srgbClr val="F7F7F5"/>
                    </a:solidFill>
                  </a:tcPr>
                </a:tc>
                <a:tc>
                  <a:txBody>
                    <a:bodyPr/>
                    <a:lstStyle/>
                    <a:p>
                      <a:r>
                        <a:rPr lang="en-US">
                          <a:solidFill>
                            <a:srgbClr val="000000"/>
                          </a:solidFill>
                          <a:effectLst/>
                        </a:rPr>
                        <a:t>0%</a:t>
                      </a:r>
                      <a:endParaRPr lang="en-US">
                        <a:effectLst/>
                      </a:endParaRPr>
                    </a:p>
                  </a:txBody>
                  <a:tcPr anchor="ctr">
                    <a:lnL w="12700" cap="flat" cmpd="sng" algn="ctr">
                      <a:solidFill>
                        <a:srgbClr val="70B0C1"/>
                      </a:solidFill>
                      <a:prstDash val="solid"/>
                      <a:round/>
                      <a:headEnd type="none" w="med" len="med"/>
                      <a:tailEnd type="none" w="med" len="med"/>
                    </a:lnL>
                    <a:lnR w="12700" cap="flat" cmpd="sng" algn="ctr">
                      <a:solidFill>
                        <a:srgbClr val="50AEC1"/>
                      </a:solidFill>
                      <a:prstDash val="solid"/>
                      <a:round/>
                      <a:headEnd type="none" w="med" len="med"/>
                      <a:tailEnd type="none" w="med" len="med"/>
                    </a:lnR>
                    <a:lnT w="12700" cap="flat" cmpd="sng" algn="ctr">
                      <a:solidFill>
                        <a:srgbClr val="70B0C1"/>
                      </a:solidFill>
                      <a:prstDash val="solid"/>
                      <a:round/>
                      <a:headEnd type="none" w="med" len="med"/>
                      <a:tailEnd type="none" w="med" len="med"/>
                    </a:lnT>
                    <a:lnB w="9525" cap="flat" cmpd="sng" algn="ctr">
                      <a:solidFill>
                        <a:srgbClr val="70B0C1"/>
                      </a:solidFill>
                      <a:prstDash val="solid"/>
                      <a:round/>
                      <a:headEnd type="none" w="med" len="med"/>
                      <a:tailEnd type="none" w="med" len="med"/>
                    </a:lnB>
                    <a:solidFill>
                      <a:srgbClr val="F7F7F5"/>
                    </a:solidFill>
                  </a:tcPr>
                </a:tc>
                <a:tc>
                  <a:txBody>
                    <a:bodyPr/>
                    <a:lstStyle/>
                    <a:p>
                      <a:r>
                        <a:rPr lang="en-US">
                          <a:solidFill>
                            <a:srgbClr val="000000"/>
                          </a:solidFill>
                          <a:effectLst/>
                        </a:rPr>
                        <a:t>3%</a:t>
                      </a:r>
                      <a:endParaRPr lang="en-US">
                        <a:effectLst/>
                      </a:endParaRPr>
                    </a:p>
                  </a:txBody>
                  <a:tcPr anchor="ctr">
                    <a:lnL w="12700" cap="flat" cmpd="sng" algn="ctr">
                      <a:solidFill>
                        <a:srgbClr val="50AEC1"/>
                      </a:solidFill>
                      <a:prstDash val="solid"/>
                      <a:round/>
                      <a:headEnd type="none" w="med" len="med"/>
                      <a:tailEnd type="none" w="med" len="med"/>
                    </a:lnL>
                    <a:lnR w="12700" cap="flat" cmpd="sng" algn="ctr">
                      <a:solidFill>
                        <a:srgbClr val="50ADC1"/>
                      </a:solidFill>
                      <a:prstDash val="solid"/>
                      <a:round/>
                      <a:headEnd type="none" w="med" len="med"/>
                      <a:tailEnd type="none" w="med" len="med"/>
                    </a:lnR>
                    <a:lnT w="12700" cap="flat" cmpd="sng" algn="ctr">
                      <a:solidFill>
                        <a:srgbClr val="50AEC1"/>
                      </a:solidFill>
                      <a:prstDash val="solid"/>
                      <a:round/>
                      <a:headEnd type="none" w="med" len="med"/>
                      <a:tailEnd type="none" w="med" len="med"/>
                    </a:lnT>
                    <a:lnB w="9525" cap="flat" cmpd="sng" algn="ctr">
                      <a:solidFill>
                        <a:srgbClr val="50AEC1"/>
                      </a:solidFill>
                      <a:prstDash val="solid"/>
                      <a:round/>
                      <a:headEnd type="none" w="med" len="med"/>
                      <a:tailEnd type="none" w="med" len="med"/>
                    </a:lnB>
                    <a:solidFill>
                      <a:srgbClr val="F7F7F5"/>
                    </a:solidFill>
                  </a:tcPr>
                </a:tc>
                <a:tc>
                  <a:txBody>
                    <a:bodyPr/>
                    <a:lstStyle/>
                    <a:p>
                      <a:r>
                        <a:rPr lang="en-US">
                          <a:solidFill>
                            <a:srgbClr val="000000"/>
                          </a:solidFill>
                          <a:effectLst/>
                        </a:rPr>
                        <a:t>3%</a:t>
                      </a:r>
                      <a:endParaRPr lang="en-US">
                        <a:effectLst/>
                      </a:endParaRPr>
                    </a:p>
                  </a:txBody>
                  <a:tcPr anchor="ctr">
                    <a:lnL w="12700" cap="flat" cmpd="sng" algn="ctr">
                      <a:solidFill>
                        <a:srgbClr val="50ADC1"/>
                      </a:solidFill>
                      <a:prstDash val="solid"/>
                      <a:round/>
                      <a:headEnd type="none" w="med" len="med"/>
                      <a:tailEnd type="none" w="med" len="med"/>
                    </a:lnL>
                    <a:lnR w="12700" cap="flat" cmpd="sng" algn="ctr">
                      <a:solidFill>
                        <a:srgbClr val="50B4C1"/>
                      </a:solidFill>
                      <a:prstDash val="solid"/>
                      <a:round/>
                      <a:headEnd type="none" w="med" len="med"/>
                      <a:tailEnd type="none" w="med" len="med"/>
                    </a:lnR>
                    <a:lnT w="12700" cap="flat" cmpd="sng" algn="ctr">
                      <a:solidFill>
                        <a:srgbClr val="50ADC1"/>
                      </a:solidFill>
                      <a:prstDash val="solid"/>
                      <a:round/>
                      <a:headEnd type="none" w="med" len="med"/>
                      <a:tailEnd type="none" w="med" len="med"/>
                    </a:lnT>
                    <a:lnB w="9525" cap="flat" cmpd="sng" algn="ctr">
                      <a:solidFill>
                        <a:srgbClr val="50ADC1"/>
                      </a:solidFill>
                      <a:prstDash val="solid"/>
                      <a:round/>
                      <a:headEnd type="none" w="med" len="med"/>
                      <a:tailEnd type="none" w="med" len="med"/>
                    </a:lnB>
                    <a:solidFill>
                      <a:srgbClr val="F7F7F5"/>
                    </a:solidFill>
                  </a:tcPr>
                </a:tc>
                <a:tc>
                  <a:txBody>
                    <a:bodyPr/>
                    <a:lstStyle/>
                    <a:p>
                      <a:r>
                        <a:rPr lang="en-US" dirty="0">
                          <a:solidFill>
                            <a:srgbClr val="000000"/>
                          </a:solidFill>
                          <a:effectLst/>
                        </a:rPr>
                        <a:t>0%</a:t>
                      </a:r>
                      <a:endParaRPr lang="en-US" dirty="0">
                        <a:effectLst/>
                      </a:endParaRPr>
                    </a:p>
                  </a:txBody>
                  <a:tcPr anchor="ctr">
                    <a:lnL w="12700" cap="flat" cmpd="sng" algn="ctr">
                      <a:solidFill>
                        <a:srgbClr val="50B4C1"/>
                      </a:solidFill>
                      <a:prstDash val="solid"/>
                      <a:round/>
                      <a:headEnd type="none" w="med" len="med"/>
                      <a:tailEnd type="none" w="med" len="med"/>
                    </a:lnL>
                    <a:lnR w="12700" cap="flat" cmpd="sng" algn="ctr">
                      <a:solidFill>
                        <a:srgbClr val="50B4C1"/>
                      </a:solidFill>
                      <a:prstDash val="solid"/>
                      <a:round/>
                      <a:headEnd type="none" w="med" len="med"/>
                      <a:tailEnd type="none" w="med" len="med"/>
                    </a:lnR>
                    <a:lnT w="12700" cap="flat" cmpd="sng" algn="ctr">
                      <a:solidFill>
                        <a:srgbClr val="50B4C1"/>
                      </a:solidFill>
                      <a:prstDash val="solid"/>
                      <a:round/>
                      <a:headEnd type="none" w="med" len="med"/>
                      <a:tailEnd type="none" w="med" len="med"/>
                    </a:lnT>
                    <a:lnB w="9525" cap="flat" cmpd="sng" algn="ctr">
                      <a:solidFill>
                        <a:srgbClr val="50B4C1"/>
                      </a:solidFill>
                      <a:prstDash val="solid"/>
                      <a:round/>
                      <a:headEnd type="none" w="med" len="med"/>
                      <a:tailEnd type="none" w="med" len="med"/>
                    </a:lnB>
                    <a:solidFill>
                      <a:srgbClr val="F7F7F5"/>
                    </a:solidFill>
                  </a:tcPr>
                </a:tc>
                <a:extLst>
                  <a:ext uri="{0D108BD9-81ED-4DB2-BD59-A6C34878D82A}">
                    <a16:rowId xmlns:a16="http://schemas.microsoft.com/office/drawing/2014/main" val="71888313"/>
                  </a:ext>
                </a:extLst>
              </a:tr>
            </a:tbl>
          </a:graphicData>
        </a:graphic>
      </p:graphicFrame>
    </p:spTree>
    <p:extLst>
      <p:ext uri="{BB962C8B-B14F-4D97-AF65-F5344CB8AC3E}">
        <p14:creationId xmlns:p14="http://schemas.microsoft.com/office/powerpoint/2010/main" val="121289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1139822" y="3590681"/>
            <a:ext cx="9912355" cy="819355"/>
          </a:xfrm>
        </p:spPr>
        <p:txBody>
          <a:bodyPr anchor="ctr"/>
          <a:lstStyle/>
          <a:p>
            <a:pPr algn="ctr"/>
            <a:r>
              <a:rPr lang="en-US" dirty="0"/>
              <a:t>Mobile Application Development</a:t>
            </a:r>
          </a:p>
        </p:txBody>
      </p:sp>
      <p:pic>
        <p:nvPicPr>
          <p:cNvPr id="6" name="Picture Placeholder 5">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colorTemperature colorTemp="3463"/>
                    </a14:imgEffect>
                    <a14:imgEffect>
                      <a14:saturation sat="66000"/>
                    </a14:imgEffect>
                  </a14:imgLayer>
                </a14:imgProps>
              </a:ext>
            </a:extLst>
          </a:blip>
          <a:srcRect/>
          <a:stretch/>
        </p:blipFill>
        <p:spPr>
          <a:xfrm>
            <a:off x="1728591" y="708665"/>
            <a:ext cx="9820405" cy="2720335"/>
          </a:xfrm>
          <a:prstGeom prst="rect">
            <a:avLst/>
          </a:prstGeom>
          <a:ln>
            <a:solidFill>
              <a:schemeClr val="bg1">
                <a:lumMod val="95000"/>
                <a:lumOff val="5000"/>
              </a:schemeClr>
            </a:solidFill>
          </a:ln>
          <a:effectLst>
            <a:outerShdw blurRad="203200" dist="50800" dir="5400000" algn="ctr" rotWithShape="0">
              <a:schemeClr val="tx1">
                <a:lumMod val="95000"/>
              </a:schemeClr>
            </a:outerShdw>
            <a:reflection blurRad="12700" stA="30000" endPos="30000" dist="5000" dir="5400000" sy="-100000" algn="bl" rotWithShape="0"/>
            <a:softEdge rad="254000"/>
          </a:effectLst>
          <a:scene3d>
            <a:camera prst="perspectiveContrastingLeftFacing">
              <a:rot lat="300000" lon="19800000" rev="0"/>
            </a:camera>
            <a:lightRig rig="threePt" dir="t">
              <a:rot lat="0" lon="0" rev="2700000"/>
            </a:lightRig>
          </a:scene3d>
          <a:sp3d>
            <a:bevelT w="63500" h="50800" prst="hardEdge"/>
          </a:sp3d>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39822" y="4522770"/>
            <a:ext cx="9910859" cy="1325941"/>
          </a:xfrm>
        </p:spPr>
        <p:txBody>
          <a:bodyPr>
            <a:normAutofit/>
          </a:bodyPr>
          <a:lstStyle/>
          <a:p>
            <a:pPr algn="ctr"/>
            <a:r>
              <a:rPr lang="en-US" sz="1800" dirty="0">
                <a:effectLst/>
                <a:latin typeface="Arial" panose="020B0604020202020204" pitchFamily="34" charset="0"/>
                <a:ea typeface="Times New Roman" panose="02020603050405020304" pitchFamily="18" charset="0"/>
                <a:cs typeface="Times New Roman" panose="02020603050405020304" pitchFamily="18" charset="0"/>
              </a:rPr>
              <a:t>Mobile application development is the set of processes and procedures involved in writing software for small, wireless computing devices, such as smartphones and other hand-held devices.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p>
        </p:txBody>
      </p:sp>
    </p:spTree>
    <p:extLst>
      <p:ext uri="{BB962C8B-B14F-4D97-AF65-F5344CB8AC3E}">
        <p14:creationId xmlns:p14="http://schemas.microsoft.com/office/powerpoint/2010/main" val="390654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Mobile Application Types </a:t>
            </a:r>
          </a:p>
        </p:txBody>
      </p:sp>
      <p:pic>
        <p:nvPicPr>
          <p:cNvPr id="10" name="Content Placeholder 6" descr="Close up of a blue LED screen">
            <a:extLst>
              <a:ext uri="{FF2B5EF4-FFF2-40B4-BE49-F238E27FC236}">
                <a16:creationId xmlns:a16="http://schemas.microsoft.com/office/drawing/2014/main" id="{38616497-6A2B-4863-A3DD-A2D0AF074897}"/>
              </a:ext>
            </a:extLst>
          </p:cNvPr>
          <p:cNvPicPr>
            <a:picLocks noChangeAspect="1"/>
          </p:cNvPicPr>
          <p:nvPr/>
        </p:nvPicPr>
        <p:blipFill>
          <a:blip r:embed="rId7"/>
          <a:srcRect l="13271" r="13271"/>
          <a:stretch/>
        </p:blipFill>
        <p:spPr>
          <a:xfrm flipH="1">
            <a:off x="46361" y="-1904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987454673"/>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6" name="Rectangle: Rounded Corners 65">
            <a:extLst>
              <a:ext uri="{FF2B5EF4-FFF2-40B4-BE49-F238E27FC236}">
                <a16:creationId xmlns:a16="http://schemas.microsoft.com/office/drawing/2014/main" id="{D3DE28B1-DE7C-48B1-BF27-93252813D031}"/>
              </a:ext>
            </a:extLst>
          </p:cNvPr>
          <p:cNvSpPr/>
          <p:nvPr/>
        </p:nvSpPr>
        <p:spPr>
          <a:xfrm>
            <a:off x="504826" y="562769"/>
            <a:ext cx="3111674" cy="210740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4" name="What Are the Different Types of Mobile Apps [ Developer 2020 ]">
            <a:hlinkClick r:id="" action="ppaction://media"/>
            <a:extLst>
              <a:ext uri="{FF2B5EF4-FFF2-40B4-BE49-F238E27FC236}">
                <a16:creationId xmlns:a16="http://schemas.microsoft.com/office/drawing/2014/main" id="{E6AF43B1-4016-4A84-A36E-402CAE14196D}"/>
              </a:ext>
            </a:extLst>
          </p:cNvPr>
          <p:cNvPicPr>
            <a:picLocks noChangeAspect="1"/>
          </p:cNvPicPr>
          <p:nvPr>
            <a:videoFile r:link="rId1"/>
            <p:extLst>
              <p:ext uri="{DAA4B4D4-6D71-4841-9C94-3DE7FCFB9230}">
                <p14:media xmlns:p14="http://schemas.microsoft.com/office/powerpoint/2010/main" r:embed="rId2">
                  <p14:trim st="9046" end="16003"/>
                </p14:media>
              </p:ext>
            </p:extLst>
          </p:nvPr>
        </p:nvPicPr>
        <p:blipFill>
          <a:blip r:embed="rId13"/>
          <a:stretch>
            <a:fillRect/>
          </a:stretch>
        </p:blipFill>
        <p:spPr>
          <a:xfrm>
            <a:off x="572664" y="926797"/>
            <a:ext cx="6444356" cy="57763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y1">
            <a:extLst>
              <a:ext uri="{FF2B5EF4-FFF2-40B4-BE49-F238E27FC236}">
                <a16:creationId xmlns:a16="http://schemas.microsoft.com/office/drawing/2014/main" id="{37CAA27C-3C72-4224-9A77-C6FD3E40ED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096000" y="3627393"/>
            <a:ext cx="5483224" cy="2962003"/>
          </a:xfrm>
          <a:prstGeom prst="rect">
            <a:avLst/>
          </a:prstGeom>
          <a:ln>
            <a:noFill/>
          </a:ln>
          <a:effectLst>
            <a:softEdge rad="112500"/>
          </a:effectLst>
        </p:spPr>
      </p:pic>
      <p:pic>
        <p:nvPicPr>
          <p:cNvPr id="5" name="Picture 4" descr="na1">
            <a:extLst>
              <a:ext uri="{FF2B5EF4-FFF2-40B4-BE49-F238E27FC236}">
                <a16:creationId xmlns:a16="http://schemas.microsoft.com/office/drawing/2014/main" id="{13D4213C-9270-4823-98B5-231EF232830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65177" y="3627393"/>
            <a:ext cx="5330823" cy="3025684"/>
          </a:xfrm>
          <a:prstGeom prst="rect">
            <a:avLst/>
          </a:prstGeom>
          <a:ln>
            <a:noFill/>
          </a:ln>
          <a:effectLst>
            <a:softEdge rad="112500"/>
          </a:effectLst>
        </p:spPr>
      </p:pic>
      <p:pic>
        <p:nvPicPr>
          <p:cNvPr id="7" name="Picture 6" descr="web1">
            <a:extLst>
              <a:ext uri="{FF2B5EF4-FFF2-40B4-BE49-F238E27FC236}">
                <a16:creationId xmlns:a16="http://schemas.microsoft.com/office/drawing/2014/main" id="{4B189B09-2A24-4387-A5B8-03EF1A04F623}"/>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5943598" y="235130"/>
            <a:ext cx="5483225" cy="3193869"/>
          </a:xfrm>
          <a:prstGeom prst="rect">
            <a:avLst/>
          </a:prstGeom>
          <a:ln>
            <a:solidFill>
              <a:schemeClr val="accent1">
                <a:lumMod val="75000"/>
              </a:schemeClr>
            </a:solidFill>
          </a:ln>
          <a:effectLst>
            <a:softEdge rad="112500"/>
          </a:effectLst>
        </p:spPr>
      </p:pic>
      <p:sp>
        <p:nvSpPr>
          <p:cNvPr id="2" name="Rectangle: Rounded Corners 1">
            <a:extLst>
              <a:ext uri="{FF2B5EF4-FFF2-40B4-BE49-F238E27FC236}">
                <a16:creationId xmlns:a16="http://schemas.microsoft.com/office/drawing/2014/main" id="{3FCF9F9B-816F-4175-9A15-C15393AA446D}"/>
              </a:ext>
            </a:extLst>
          </p:cNvPr>
          <p:cNvSpPr/>
          <p:nvPr/>
        </p:nvSpPr>
        <p:spPr>
          <a:xfrm>
            <a:off x="765177" y="588722"/>
            <a:ext cx="5222264" cy="284027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sz="2000" dirty="0">
                <a:solidFill>
                  <a:schemeClr val="tx1"/>
                </a:solidFill>
              </a:rPr>
              <a:t>Mobile application Development Types Native, Web and Hybrid. Let us understanding the differences. </a:t>
            </a:r>
          </a:p>
          <a:p>
            <a:r>
              <a:rPr lang="en-US" sz="2000" dirty="0">
                <a:solidFill>
                  <a:schemeClr val="tx1"/>
                </a:solidFill>
              </a:rPr>
              <a:t>Looking at how each technology affects the other and where each technology gains grounds as the other falls </a:t>
            </a:r>
          </a:p>
        </p:txBody>
      </p:sp>
    </p:spTree>
    <p:extLst>
      <p:ext uri="{BB962C8B-B14F-4D97-AF65-F5344CB8AC3E}">
        <p14:creationId xmlns:p14="http://schemas.microsoft.com/office/powerpoint/2010/main" val="3864196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AA27C-3C72-4224-9A77-C6FD3E40ED80}"/>
              </a:ext>
            </a:extLst>
          </p:cNvPr>
          <p:cNvPicPr>
            <a:picLocks noGrp="1" noChangeAspect="1"/>
          </p:cNvPicPr>
          <p:nvPr isPhoto="1"/>
        </p:nvPicPr>
        <p:blipFill>
          <a:blip r:embed="rId2"/>
          <a:srcRect/>
          <a:stretch/>
        </p:blipFill>
        <p:spPr>
          <a:xfrm>
            <a:off x="6096000" y="3627393"/>
            <a:ext cx="5150656" cy="2962003"/>
          </a:xfrm>
          <a:prstGeom prst="rect">
            <a:avLst/>
          </a:prstGeom>
          <a:ln>
            <a:noFill/>
          </a:ln>
          <a:effectLst>
            <a:softEdge rad="112500"/>
          </a:effectLst>
        </p:spPr>
      </p:pic>
      <p:pic>
        <p:nvPicPr>
          <p:cNvPr id="5" name="Picture 4">
            <a:extLst>
              <a:ext uri="{FF2B5EF4-FFF2-40B4-BE49-F238E27FC236}">
                <a16:creationId xmlns:a16="http://schemas.microsoft.com/office/drawing/2014/main" id="{13D4213C-9270-4823-98B5-231EF232830E}"/>
              </a:ext>
            </a:extLst>
          </p:cNvPr>
          <p:cNvPicPr>
            <a:picLocks noGrp="1" noChangeAspect="1"/>
          </p:cNvPicPr>
          <p:nvPr isPhoto="1"/>
        </p:nvPicPr>
        <p:blipFill>
          <a:blip r:embed="rId3"/>
          <a:srcRect/>
          <a:stretch/>
        </p:blipFill>
        <p:spPr>
          <a:xfrm>
            <a:off x="1086480" y="3627393"/>
            <a:ext cx="4688217" cy="3025684"/>
          </a:xfrm>
          <a:prstGeom prst="rect">
            <a:avLst/>
          </a:prstGeom>
          <a:ln>
            <a:noFill/>
          </a:ln>
          <a:effectLst>
            <a:softEdge rad="112500"/>
          </a:effectLst>
        </p:spPr>
      </p:pic>
      <p:pic>
        <p:nvPicPr>
          <p:cNvPr id="7" name="Picture 6">
            <a:extLst>
              <a:ext uri="{FF2B5EF4-FFF2-40B4-BE49-F238E27FC236}">
                <a16:creationId xmlns:a16="http://schemas.microsoft.com/office/drawing/2014/main" id="{4B189B09-2A24-4387-A5B8-03EF1A04F623}"/>
              </a:ext>
            </a:extLst>
          </p:cNvPr>
          <p:cNvPicPr>
            <a:picLocks noGrp="1" noChangeAspect="1"/>
          </p:cNvPicPr>
          <p:nvPr isPhoto="1"/>
        </p:nvPicPr>
        <p:blipFill>
          <a:blip r:embed="rId4"/>
          <a:srcRect/>
          <a:stretch/>
        </p:blipFill>
        <p:spPr>
          <a:xfrm>
            <a:off x="6050080" y="235130"/>
            <a:ext cx="5270261" cy="3193869"/>
          </a:xfrm>
          <a:prstGeom prst="rect">
            <a:avLst/>
          </a:prstGeom>
          <a:ln>
            <a:solidFill>
              <a:schemeClr val="accent1">
                <a:lumMod val="75000"/>
              </a:schemeClr>
            </a:solidFill>
          </a:ln>
          <a:effectLst>
            <a:softEdge rad="112500"/>
          </a:effectLst>
        </p:spPr>
      </p:pic>
      <p:sp>
        <p:nvSpPr>
          <p:cNvPr id="2" name="Rectangle: Rounded Corners 1">
            <a:extLst>
              <a:ext uri="{FF2B5EF4-FFF2-40B4-BE49-F238E27FC236}">
                <a16:creationId xmlns:a16="http://schemas.microsoft.com/office/drawing/2014/main" id="{3FCF9F9B-816F-4175-9A15-C15393AA446D}"/>
              </a:ext>
            </a:extLst>
          </p:cNvPr>
          <p:cNvSpPr/>
          <p:nvPr/>
        </p:nvSpPr>
        <p:spPr>
          <a:xfrm>
            <a:off x="765177" y="588722"/>
            <a:ext cx="5222264" cy="284027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sz="2000" dirty="0">
                <a:solidFill>
                  <a:schemeClr val="tx1"/>
                </a:solidFill>
              </a:rPr>
              <a:t>Mobile application Development Types Native, Web and Hybrid. Let us understanding the differences. </a:t>
            </a:r>
          </a:p>
          <a:p>
            <a:r>
              <a:rPr lang="en-US" sz="2000" dirty="0">
                <a:solidFill>
                  <a:schemeClr val="tx1"/>
                </a:solidFill>
              </a:rPr>
              <a:t>Looking at the Advantages of this applications types as per their characteristics. </a:t>
            </a:r>
          </a:p>
        </p:txBody>
      </p:sp>
    </p:spTree>
    <p:extLst>
      <p:ext uri="{BB962C8B-B14F-4D97-AF65-F5344CB8AC3E}">
        <p14:creationId xmlns:p14="http://schemas.microsoft.com/office/powerpoint/2010/main" val="30459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AA27C-3C72-4224-9A77-C6FD3E40ED80}"/>
              </a:ext>
            </a:extLst>
          </p:cNvPr>
          <p:cNvPicPr>
            <a:picLocks noGrp="1" noChangeAspect="1"/>
          </p:cNvPicPr>
          <p:nvPr isPhoto="1"/>
        </p:nvPicPr>
        <p:blipFill>
          <a:blip r:embed="rId2"/>
          <a:srcRect/>
          <a:stretch/>
        </p:blipFill>
        <p:spPr>
          <a:xfrm>
            <a:off x="6096000" y="3791332"/>
            <a:ext cx="5150656" cy="2634125"/>
          </a:xfrm>
          <a:prstGeom prst="rect">
            <a:avLst/>
          </a:prstGeom>
          <a:ln>
            <a:noFill/>
          </a:ln>
          <a:effectLst>
            <a:softEdge rad="112500"/>
          </a:effectLst>
        </p:spPr>
      </p:pic>
      <p:pic>
        <p:nvPicPr>
          <p:cNvPr id="5" name="Picture 4">
            <a:extLst>
              <a:ext uri="{FF2B5EF4-FFF2-40B4-BE49-F238E27FC236}">
                <a16:creationId xmlns:a16="http://schemas.microsoft.com/office/drawing/2014/main" id="{13D4213C-9270-4823-98B5-231EF232830E}"/>
              </a:ext>
            </a:extLst>
          </p:cNvPr>
          <p:cNvPicPr>
            <a:picLocks noGrp="1" noChangeAspect="1"/>
          </p:cNvPicPr>
          <p:nvPr isPhoto="1"/>
        </p:nvPicPr>
        <p:blipFill>
          <a:blip r:embed="rId3"/>
          <a:srcRect/>
          <a:stretch/>
        </p:blipFill>
        <p:spPr>
          <a:xfrm>
            <a:off x="551145" y="3627393"/>
            <a:ext cx="5222264" cy="3025684"/>
          </a:xfrm>
          <a:prstGeom prst="rect">
            <a:avLst/>
          </a:prstGeom>
          <a:ln>
            <a:noFill/>
          </a:ln>
          <a:effectLst>
            <a:softEdge rad="112500"/>
          </a:effectLst>
        </p:spPr>
      </p:pic>
      <p:pic>
        <p:nvPicPr>
          <p:cNvPr id="7" name="Picture 6">
            <a:extLst>
              <a:ext uri="{FF2B5EF4-FFF2-40B4-BE49-F238E27FC236}">
                <a16:creationId xmlns:a16="http://schemas.microsoft.com/office/drawing/2014/main" id="{4B189B09-2A24-4387-A5B8-03EF1A04F623}"/>
              </a:ext>
            </a:extLst>
          </p:cNvPr>
          <p:cNvPicPr>
            <a:picLocks noGrp="1" noChangeAspect="1"/>
          </p:cNvPicPr>
          <p:nvPr isPhoto="1"/>
        </p:nvPicPr>
        <p:blipFill>
          <a:blip r:embed="rId4"/>
          <a:srcRect/>
          <a:stretch/>
        </p:blipFill>
        <p:spPr>
          <a:xfrm>
            <a:off x="6050080" y="314261"/>
            <a:ext cx="5270261" cy="3035606"/>
          </a:xfrm>
          <a:prstGeom prst="rect">
            <a:avLst/>
          </a:prstGeom>
          <a:ln>
            <a:solidFill>
              <a:schemeClr val="accent1">
                <a:lumMod val="75000"/>
              </a:schemeClr>
            </a:solidFill>
          </a:ln>
          <a:effectLst>
            <a:softEdge rad="112500"/>
          </a:effectLst>
        </p:spPr>
      </p:pic>
      <p:sp>
        <p:nvSpPr>
          <p:cNvPr id="2" name="Rectangle: Rounded Corners 1">
            <a:extLst>
              <a:ext uri="{FF2B5EF4-FFF2-40B4-BE49-F238E27FC236}">
                <a16:creationId xmlns:a16="http://schemas.microsoft.com/office/drawing/2014/main" id="{3FCF9F9B-816F-4175-9A15-C15393AA446D}"/>
              </a:ext>
            </a:extLst>
          </p:cNvPr>
          <p:cNvSpPr/>
          <p:nvPr/>
        </p:nvSpPr>
        <p:spPr>
          <a:xfrm>
            <a:off x="765177" y="588722"/>
            <a:ext cx="5222264" cy="284027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sz="2000" dirty="0">
                <a:solidFill>
                  <a:schemeClr val="tx1"/>
                </a:solidFill>
              </a:rPr>
              <a:t>Mobile application Development Types Native, Web and Hybrid. Let us understanding the differences. </a:t>
            </a:r>
          </a:p>
          <a:p>
            <a:r>
              <a:rPr lang="en-US" sz="2000" dirty="0">
                <a:solidFill>
                  <a:schemeClr val="tx1"/>
                </a:solidFill>
              </a:rPr>
              <a:t>Looking at the disadvantages of this applications types as per their characteristics. </a:t>
            </a:r>
          </a:p>
        </p:txBody>
      </p:sp>
    </p:spTree>
    <p:extLst>
      <p:ext uri="{BB962C8B-B14F-4D97-AF65-F5344CB8AC3E}">
        <p14:creationId xmlns:p14="http://schemas.microsoft.com/office/powerpoint/2010/main" val="420725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729262" y="618518"/>
            <a:ext cx="2957913" cy="1478570"/>
          </a:xfrm>
        </p:spPr>
        <p:txBody>
          <a:bodyPr>
            <a:normAutofit/>
          </a:bodyPr>
          <a:lstStyle/>
          <a:p>
            <a:r>
              <a:rPr lang="en-US" sz="3200" dirty="0"/>
              <a:t>Statistical evolution </a:t>
            </a:r>
          </a:p>
        </p:txBody>
      </p:sp>
      <p:pic>
        <p:nvPicPr>
          <p:cNvPr id="10" name="Content Placeholder 6" descr="Close up of a blue LED screen">
            <a:extLst>
              <a:ext uri="{FF2B5EF4-FFF2-40B4-BE49-F238E27FC236}">
                <a16:creationId xmlns:a16="http://schemas.microsoft.com/office/drawing/2014/main" id="{38616497-6A2B-4863-A3DD-A2D0AF074897}"/>
              </a:ext>
            </a:extLst>
          </p:cNvPr>
          <p:cNvPicPr>
            <a:picLocks noChangeAspect="1"/>
          </p:cNvPicPr>
          <p:nvPr/>
        </p:nvPicPr>
        <p:blipFill>
          <a:blip r:embed="rId5"/>
          <a:srcRect l="13271" r="13271"/>
          <a:stretch/>
        </p:blipFill>
        <p:spPr>
          <a:xfrm flipH="1">
            <a:off x="34469" y="-19051"/>
            <a:ext cx="8719903"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8" name="Rectangle: Rounded Corners 67">
            <a:extLst>
              <a:ext uri="{FF2B5EF4-FFF2-40B4-BE49-F238E27FC236}">
                <a16:creationId xmlns:a16="http://schemas.microsoft.com/office/drawing/2014/main" id="{FEF6A696-EC1C-481A-9D5F-73242F68C463}"/>
              </a:ext>
            </a:extLst>
          </p:cNvPr>
          <p:cNvSpPr/>
          <p:nvPr/>
        </p:nvSpPr>
        <p:spPr>
          <a:xfrm>
            <a:off x="8710212" y="1831736"/>
            <a:ext cx="3249101" cy="284027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sz="2000" dirty="0">
                <a:solidFill>
                  <a:schemeClr val="tx1"/>
                </a:solidFill>
              </a:rPr>
              <a:t>Statistically comparing of the vireos mobile application types in terms of special characteristics, like usage, speed, cost, cross platform ability, and more gives us a senses of better decision  making. </a:t>
            </a:r>
          </a:p>
        </p:txBody>
      </p:sp>
      <p:pic>
        <p:nvPicPr>
          <p:cNvPr id="9" name="Picture 8">
            <a:extLst>
              <a:ext uri="{FF2B5EF4-FFF2-40B4-BE49-F238E27FC236}">
                <a16:creationId xmlns:a16="http://schemas.microsoft.com/office/drawing/2014/main" id="{09CA5A1D-09F7-4E39-B31B-56A9A053C2F8}"/>
              </a:ext>
            </a:extLst>
          </p:cNvPr>
          <p:cNvPicPr>
            <a:picLocks noChangeAspect="1"/>
          </p:cNvPicPr>
          <p:nvPr/>
        </p:nvPicPr>
        <p:blipFill>
          <a:blip r:embed="rId6"/>
          <a:stretch>
            <a:fillRect/>
          </a:stretch>
        </p:blipFill>
        <p:spPr>
          <a:xfrm>
            <a:off x="119063" y="318654"/>
            <a:ext cx="4209874" cy="2739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A6AC750-80F1-403C-B192-17F28120F4E3}"/>
              </a:ext>
            </a:extLst>
          </p:cNvPr>
          <p:cNvPicPr>
            <a:picLocks noChangeAspect="1"/>
          </p:cNvPicPr>
          <p:nvPr/>
        </p:nvPicPr>
        <p:blipFill>
          <a:blip r:embed="rId7"/>
          <a:stretch>
            <a:fillRect/>
          </a:stretch>
        </p:blipFill>
        <p:spPr>
          <a:xfrm>
            <a:off x="4590875" y="318654"/>
            <a:ext cx="4071713" cy="2739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088CBA3-BFBE-41DE-A178-D6BAC50797BC}"/>
              </a:ext>
            </a:extLst>
          </p:cNvPr>
          <p:cNvPicPr>
            <a:picLocks noChangeAspect="1"/>
          </p:cNvPicPr>
          <p:nvPr/>
        </p:nvPicPr>
        <p:blipFill>
          <a:blip r:embed="rId8"/>
          <a:stretch>
            <a:fillRect/>
          </a:stretch>
        </p:blipFill>
        <p:spPr>
          <a:xfrm>
            <a:off x="160892" y="3291431"/>
            <a:ext cx="4168045" cy="3279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8FFEFA2A-9040-4650-A486-FF7623204DE9}"/>
              </a:ext>
            </a:extLst>
          </p:cNvPr>
          <p:cNvPicPr>
            <a:picLocks noChangeAspect="1"/>
          </p:cNvPicPr>
          <p:nvPr/>
        </p:nvPicPr>
        <p:blipFill>
          <a:blip r:embed="rId9"/>
          <a:stretch>
            <a:fillRect/>
          </a:stretch>
        </p:blipFill>
        <p:spPr>
          <a:xfrm>
            <a:off x="4563772" y="3379004"/>
            <a:ext cx="3989278" cy="3217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910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1141413" y="252908"/>
            <a:ext cx="9905998" cy="1478570"/>
          </a:xfrm>
        </p:spPr>
        <p:txBody>
          <a:bodyPr>
            <a:normAutofit/>
          </a:bodyPr>
          <a:lstStyle/>
          <a:p>
            <a:r>
              <a:rPr lang="en-US" sz="3200" dirty="0"/>
              <a:t>Mobile application Programming languages</a:t>
            </a:r>
          </a:p>
        </p:txBody>
      </p:sp>
      <p:sp>
        <p:nvSpPr>
          <p:cNvPr id="3" name="Content Placeholder 2">
            <a:extLst>
              <a:ext uri="{FF2B5EF4-FFF2-40B4-BE49-F238E27FC236}">
                <a16:creationId xmlns:a16="http://schemas.microsoft.com/office/drawing/2014/main" id="{9DE791E2-C8B1-4C95-BF45-3655BE116D35}"/>
              </a:ext>
            </a:extLst>
          </p:cNvPr>
          <p:cNvSpPr>
            <a:spLocks noGrp="1"/>
          </p:cNvSpPr>
          <p:nvPr>
            <p:ph idx="1"/>
          </p:nvPr>
        </p:nvSpPr>
        <p:spPr>
          <a:xfrm>
            <a:off x="1141413" y="1370715"/>
            <a:ext cx="10211216" cy="5234377"/>
          </a:xfrm>
        </p:spPr>
        <p:txBody>
          <a:bodyPr>
            <a:normAutofit/>
          </a:bodyPr>
          <a:lstStyle/>
          <a:p>
            <a:pPr marL="0" indent="0">
              <a:buNone/>
            </a:pPr>
            <a:r>
              <a:rPr lang="en-US" sz="2600" dirty="0"/>
              <a:t>Here let us look at one of the most popular programming languages used in mobile application development.</a:t>
            </a:r>
          </a:p>
          <a:p>
            <a:pPr marL="0" indent="0">
              <a:buNone/>
            </a:pPr>
            <a:endParaRPr lang="en-US" dirty="0"/>
          </a:p>
        </p:txBody>
      </p:sp>
      <p:sp>
        <p:nvSpPr>
          <p:cNvPr id="4" name="Rectangle: Rounded Corners 3">
            <a:extLst>
              <a:ext uri="{FF2B5EF4-FFF2-40B4-BE49-F238E27FC236}">
                <a16:creationId xmlns:a16="http://schemas.microsoft.com/office/drawing/2014/main" id="{BD8E5ACA-D9DA-4E62-BED3-7F52D7FE17D8}"/>
              </a:ext>
            </a:extLst>
          </p:cNvPr>
          <p:cNvSpPr/>
          <p:nvPr/>
        </p:nvSpPr>
        <p:spPr>
          <a:xfrm>
            <a:off x="1637781" y="3742006"/>
            <a:ext cx="2052918" cy="2863086"/>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q"/>
            </a:pPr>
            <a:r>
              <a:rPr lang="en-US" b="1" i="0" u="none" strike="noStrike" dirty="0">
                <a:solidFill>
                  <a:schemeClr val="tx1"/>
                </a:solidFill>
                <a:effectLst/>
                <a:latin typeface="Inter" panose="020B0502030000000004" pitchFamily="34" charset="0"/>
              </a:rPr>
              <a:t>Native Apps</a:t>
            </a:r>
          </a:p>
          <a:p>
            <a:pPr algn="l"/>
            <a:endParaRPr lang="en-US" b="0" i="0" dirty="0">
              <a:solidFill>
                <a:srgbClr val="16171A"/>
              </a:solidFill>
              <a:effectLst/>
              <a:latin typeface="Inter" panose="020B0502030000000004" pitchFamily="34" charset="0"/>
            </a:endParaRPr>
          </a:p>
          <a:p>
            <a:pPr algn="l"/>
            <a:r>
              <a:rPr lang="en-US" b="1" dirty="0">
                <a:solidFill>
                  <a:srgbClr val="00B0F0"/>
                </a:solidFill>
                <a:latin typeface="Inter" panose="020B0502030000000004" pitchFamily="34" charset="0"/>
              </a:rPr>
              <a:t>Swift</a:t>
            </a:r>
            <a:r>
              <a:rPr lang="en-US" dirty="0">
                <a:solidFill>
                  <a:srgbClr val="00B0F0"/>
                </a:solidFill>
                <a:latin typeface="Inter" panose="020B0502030000000004" pitchFamily="34" charset="0"/>
              </a:rPr>
              <a:t> </a:t>
            </a:r>
          </a:p>
          <a:p>
            <a:pPr algn="l"/>
            <a:r>
              <a:rPr lang="en-US" b="1" i="0" dirty="0">
                <a:solidFill>
                  <a:srgbClr val="00B0F0"/>
                </a:solidFill>
                <a:effectLst/>
                <a:latin typeface="Inter" panose="020B0502030000000004" pitchFamily="34" charset="0"/>
              </a:rPr>
              <a:t>Java</a:t>
            </a:r>
            <a:endParaRPr lang="en-US" b="0" i="0" dirty="0">
              <a:solidFill>
                <a:srgbClr val="00B0F0"/>
              </a:solidFill>
              <a:effectLst/>
              <a:latin typeface="Inter" panose="020B0502030000000004" pitchFamily="34" charset="0"/>
            </a:endParaRPr>
          </a:p>
          <a:p>
            <a:pPr algn="l"/>
            <a:r>
              <a:rPr lang="en-US" b="1" i="0" u="none" strike="noStrike" dirty="0">
                <a:solidFill>
                  <a:srgbClr val="00B0F0"/>
                </a:solidFill>
                <a:effectLst/>
                <a:latin typeface="Inter" panose="020B0502030000000004" pitchFamily="34" charset="0"/>
                <a:hlinkClick r:id="rId2">
                  <a:extLst>
                    <a:ext uri="{A12FA001-AC4F-418D-AE19-62706E023703}">
                      <ahyp:hlinkClr xmlns:ahyp="http://schemas.microsoft.com/office/drawing/2018/hyperlinkcolor" val="tx"/>
                    </a:ext>
                  </a:extLst>
                </a:hlinkClick>
              </a:rPr>
              <a:t>Objective C</a:t>
            </a:r>
            <a:endParaRPr lang="en-US" b="1" i="0" u="none" strike="noStrike"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C++</a:t>
            </a:r>
          </a:p>
          <a:p>
            <a:pPr algn="l"/>
            <a:r>
              <a:rPr lang="en-US" b="1" dirty="0">
                <a:solidFill>
                  <a:srgbClr val="00B0F0"/>
                </a:solidFill>
                <a:latin typeface="Inter" panose="020B0502030000000004" pitchFamily="34" charset="0"/>
              </a:rPr>
              <a:t>C#</a:t>
            </a:r>
          </a:p>
          <a:p>
            <a:pPr algn="l"/>
            <a:r>
              <a:rPr lang="en-US" b="1" dirty="0">
                <a:solidFill>
                  <a:srgbClr val="00B0F0"/>
                </a:solidFill>
                <a:latin typeface="Inter" panose="020B0502030000000004" pitchFamily="34" charset="0"/>
              </a:rPr>
              <a:t>Python</a:t>
            </a:r>
          </a:p>
          <a:p>
            <a:pPr algn="l"/>
            <a:r>
              <a:rPr lang="en-US" b="1" dirty="0">
                <a:solidFill>
                  <a:srgbClr val="00B0F0"/>
                </a:solidFill>
                <a:latin typeface="Inter" panose="020B0502030000000004" pitchFamily="34" charset="0"/>
              </a:rPr>
              <a:t>JavaScript</a:t>
            </a:r>
          </a:p>
          <a:p>
            <a:pPr algn="l"/>
            <a:endParaRPr lang="en-US" b="1" dirty="0">
              <a:solidFill>
                <a:srgbClr val="00B0F0"/>
              </a:solidFill>
              <a:latin typeface="Inter" panose="020B0502030000000004" pitchFamily="34" charset="0"/>
            </a:endParaRPr>
          </a:p>
        </p:txBody>
      </p:sp>
      <p:sp>
        <p:nvSpPr>
          <p:cNvPr id="6" name="Rectangle: Rounded Corners 5">
            <a:extLst>
              <a:ext uri="{FF2B5EF4-FFF2-40B4-BE49-F238E27FC236}">
                <a16:creationId xmlns:a16="http://schemas.microsoft.com/office/drawing/2014/main" id="{D48D229E-4E76-4233-9532-ED8B575A23A0}"/>
              </a:ext>
            </a:extLst>
          </p:cNvPr>
          <p:cNvSpPr/>
          <p:nvPr/>
        </p:nvSpPr>
        <p:spPr>
          <a:xfrm>
            <a:off x="4780378" y="3404958"/>
            <a:ext cx="2052918" cy="3460653"/>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q"/>
            </a:pPr>
            <a:r>
              <a:rPr lang="en-US" b="1" i="0" u="none" strike="noStrike" dirty="0">
                <a:solidFill>
                  <a:schemeClr val="tx1"/>
                </a:solidFill>
                <a:effectLst/>
                <a:latin typeface="Inter" panose="020B0502030000000004" pitchFamily="34" charset="0"/>
              </a:rPr>
              <a:t>Hybrid Apps</a:t>
            </a:r>
          </a:p>
          <a:p>
            <a:pPr algn="l"/>
            <a:endParaRPr lang="en-US" b="0" i="0" dirty="0">
              <a:solidFill>
                <a:srgbClr val="16171A"/>
              </a:solidFill>
              <a:effectLst/>
              <a:latin typeface="Inter" panose="020B0502030000000004" pitchFamily="34" charset="0"/>
            </a:endParaRPr>
          </a:p>
          <a:p>
            <a:pPr algn="l"/>
            <a:r>
              <a:rPr lang="en-US" b="1" dirty="0">
                <a:solidFill>
                  <a:srgbClr val="00B0F0"/>
                </a:solidFill>
                <a:latin typeface="Inter" panose="020B0502030000000004" pitchFamily="34" charset="0"/>
              </a:rPr>
              <a:t>HTML5, CSS3</a:t>
            </a:r>
          </a:p>
          <a:p>
            <a:pPr algn="l"/>
            <a:r>
              <a:rPr lang="en-US" dirty="0">
                <a:solidFill>
                  <a:srgbClr val="00B0F0"/>
                </a:solidFill>
                <a:latin typeface="Inter" panose="020B0502030000000004" pitchFamily="34" charset="0"/>
              </a:rPr>
              <a:t> </a:t>
            </a:r>
            <a:r>
              <a:rPr lang="en-US" b="1" dirty="0">
                <a:solidFill>
                  <a:srgbClr val="00B0F0"/>
                </a:solidFill>
                <a:latin typeface="Inter" panose="020B0502030000000004" pitchFamily="34" charset="0"/>
              </a:rPr>
              <a:t>C#</a:t>
            </a:r>
            <a:endParaRPr lang="en-US" b="0" i="0" dirty="0">
              <a:solidFill>
                <a:srgbClr val="00B0F0"/>
              </a:solidFill>
              <a:effectLst/>
              <a:latin typeface="Inter" panose="020B0502030000000004" pitchFamily="34" charset="0"/>
            </a:endParaRPr>
          </a:p>
          <a:p>
            <a:pPr algn="l"/>
            <a:r>
              <a:rPr lang="en-US" b="1" i="0" dirty="0">
                <a:solidFill>
                  <a:srgbClr val="00B0F0"/>
                </a:solidFill>
                <a:effectLst/>
                <a:latin typeface="Inter" panose="020B0502030000000004" pitchFamily="34" charset="0"/>
              </a:rPr>
              <a:t>React</a:t>
            </a:r>
          </a:p>
          <a:p>
            <a:pPr algn="l"/>
            <a:r>
              <a:rPr lang="en-US" b="1" dirty="0">
                <a:solidFill>
                  <a:srgbClr val="00B0F0"/>
                </a:solidFill>
                <a:latin typeface="Inter" panose="020B0502030000000004" pitchFamily="34" charset="0"/>
              </a:rPr>
              <a:t>Dart</a:t>
            </a:r>
            <a:endParaRPr lang="en-US" b="1" i="0"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JavaScript</a:t>
            </a:r>
          </a:p>
          <a:p>
            <a:r>
              <a:rPr lang="en-US" b="1" i="0" u="none" strike="noStrike" dirty="0">
                <a:solidFill>
                  <a:srgbClr val="00B0F0"/>
                </a:solidFill>
                <a:effectLst/>
                <a:latin typeface="Inter" panose="020B0502030000000004" pitchFamily="34" charset="0"/>
                <a:hlinkClick r:id="rId3">
                  <a:extLst>
                    <a:ext uri="{A12FA001-AC4F-418D-AE19-62706E023703}">
                      <ahyp:hlinkClr xmlns:ahyp="http://schemas.microsoft.com/office/drawing/2018/hyperlinkcolor" val="tx"/>
                    </a:ext>
                  </a:extLst>
                </a:hlinkClick>
              </a:rPr>
              <a:t>Python</a:t>
            </a:r>
            <a:endParaRPr lang="en-US" b="1" dirty="0">
              <a:solidFill>
                <a:srgbClr val="00B0F0"/>
              </a:solidFill>
              <a:latin typeface="Inter" panose="020B0502030000000004" pitchFamily="34" charset="0"/>
            </a:endParaRPr>
          </a:p>
          <a:p>
            <a:pPr algn="l"/>
            <a:r>
              <a:rPr lang="en-US" b="1" i="0" dirty="0">
                <a:solidFill>
                  <a:srgbClr val="00B0F0"/>
                </a:solidFill>
                <a:effectLst/>
                <a:latin typeface="Inter" panose="020B0502030000000004" pitchFamily="34" charset="0"/>
              </a:rPr>
              <a:t>Ruby</a:t>
            </a:r>
            <a:endParaRPr lang="en-US" b="0" i="0" dirty="0">
              <a:solidFill>
                <a:srgbClr val="00B0F0"/>
              </a:solidFill>
              <a:effectLst/>
              <a:latin typeface="Inter" panose="020B0502030000000004" pitchFamily="34" charset="0"/>
            </a:endParaRPr>
          </a:p>
          <a:p>
            <a:pPr algn="ctr"/>
            <a:endParaRPr lang="en-US" dirty="0"/>
          </a:p>
        </p:txBody>
      </p:sp>
      <p:sp>
        <p:nvSpPr>
          <p:cNvPr id="7" name="Rectangle: Rounded Corners 6">
            <a:extLst>
              <a:ext uri="{FF2B5EF4-FFF2-40B4-BE49-F238E27FC236}">
                <a16:creationId xmlns:a16="http://schemas.microsoft.com/office/drawing/2014/main" id="{EC7FB040-751B-4C73-ADB7-1F76126A316A}"/>
              </a:ext>
            </a:extLst>
          </p:cNvPr>
          <p:cNvSpPr/>
          <p:nvPr/>
        </p:nvSpPr>
        <p:spPr>
          <a:xfrm>
            <a:off x="7922975" y="2849285"/>
            <a:ext cx="2052918" cy="3460653"/>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q"/>
            </a:pPr>
            <a:r>
              <a:rPr lang="en-US" b="1" dirty="0">
                <a:solidFill>
                  <a:schemeClr val="tx1"/>
                </a:solidFill>
                <a:latin typeface="Inter" panose="020B0502030000000004" pitchFamily="34" charset="0"/>
              </a:rPr>
              <a:t>Web</a:t>
            </a:r>
            <a:r>
              <a:rPr lang="en-US" b="1" i="0" u="none" strike="noStrike" dirty="0">
                <a:solidFill>
                  <a:schemeClr val="tx1"/>
                </a:solidFill>
                <a:effectLst/>
                <a:latin typeface="Inter" panose="020B0502030000000004" pitchFamily="34" charset="0"/>
              </a:rPr>
              <a:t> Apps</a:t>
            </a:r>
          </a:p>
          <a:p>
            <a:pPr algn="l"/>
            <a:endParaRPr lang="en-US" b="0" i="0" dirty="0">
              <a:solidFill>
                <a:srgbClr val="16171A"/>
              </a:solidFill>
              <a:effectLst/>
              <a:latin typeface="Inter" panose="020B0502030000000004" pitchFamily="34" charset="0"/>
            </a:endParaRPr>
          </a:p>
          <a:p>
            <a:pPr algn="l"/>
            <a:r>
              <a:rPr lang="en-US" b="1" i="0" dirty="0">
                <a:solidFill>
                  <a:srgbClr val="00B0F0"/>
                </a:solidFill>
                <a:effectLst/>
                <a:latin typeface="Inter" panose="020B0502030000000004" pitchFamily="34" charset="0"/>
              </a:rPr>
              <a:t>JavaScript </a:t>
            </a:r>
            <a:endParaRPr lang="en-US" b="0" i="0" dirty="0">
              <a:solidFill>
                <a:srgbClr val="00B0F0"/>
              </a:solidFill>
              <a:effectLst/>
              <a:latin typeface="Inter" panose="020B0502030000000004" pitchFamily="34" charset="0"/>
            </a:endParaRPr>
          </a:p>
          <a:p>
            <a:pPr algn="l"/>
            <a:r>
              <a:rPr lang="en-US" b="1" i="0" dirty="0">
                <a:solidFill>
                  <a:srgbClr val="00B0F0"/>
                </a:solidFill>
                <a:effectLst/>
                <a:latin typeface="Inter" panose="020B0502030000000004" pitchFamily="34" charset="0"/>
              </a:rPr>
              <a:t>React</a:t>
            </a:r>
            <a:endParaRPr lang="en-US" b="0" i="0" dirty="0">
              <a:solidFill>
                <a:srgbClr val="00B0F0"/>
              </a:solidFill>
              <a:effectLst/>
              <a:latin typeface="Inter" panose="020B0502030000000004" pitchFamily="34" charset="0"/>
            </a:endParaRPr>
          </a:p>
          <a:p>
            <a:pPr algn="l"/>
            <a:r>
              <a:rPr lang="en-US" b="1" i="0" u="none" strike="noStrike" dirty="0">
                <a:solidFill>
                  <a:srgbClr val="00B0F0"/>
                </a:solidFill>
                <a:effectLst/>
                <a:latin typeface="Inter" panose="020B0502030000000004" pitchFamily="34" charset="0"/>
              </a:rPr>
              <a:t>Express</a:t>
            </a:r>
          </a:p>
          <a:p>
            <a:pPr algn="l"/>
            <a:r>
              <a:rPr lang="en-US" sz="1600" b="1" dirty="0">
                <a:solidFill>
                  <a:srgbClr val="00B0F0"/>
                </a:solidFill>
                <a:latin typeface="Inter" panose="020B0502030000000004" pitchFamily="34" charset="0"/>
              </a:rPr>
              <a:t>java</a:t>
            </a:r>
            <a:endParaRPr lang="en-US" sz="1600" b="0" i="0"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React Native</a:t>
            </a:r>
            <a:endParaRPr lang="en-US" b="1" i="0" u="none" strike="noStrike"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Ruby on rails</a:t>
            </a:r>
            <a:endParaRPr lang="en-US" b="1" i="0"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java</a:t>
            </a:r>
          </a:p>
          <a:p>
            <a:pPr algn="l"/>
            <a:r>
              <a:rPr lang="en-US" b="1" dirty="0">
                <a:solidFill>
                  <a:srgbClr val="00B0F0"/>
                </a:solidFill>
                <a:latin typeface="Inter" panose="020B0502030000000004" pitchFamily="34" charset="0"/>
              </a:rPr>
              <a:t>Ruby</a:t>
            </a:r>
            <a:endParaRPr lang="en-US" b="1" i="0" dirty="0">
              <a:solidFill>
                <a:srgbClr val="00B0F0"/>
              </a:solidFill>
              <a:effectLst/>
              <a:latin typeface="Inter" panose="020B0502030000000004" pitchFamily="34" charset="0"/>
            </a:endParaRPr>
          </a:p>
          <a:p>
            <a:pPr algn="l"/>
            <a:r>
              <a:rPr lang="en-US" b="1" dirty="0">
                <a:solidFill>
                  <a:srgbClr val="00B0F0"/>
                </a:solidFill>
                <a:latin typeface="Inter" panose="020B0502030000000004" pitchFamily="34" charset="0"/>
              </a:rPr>
              <a:t>SQL</a:t>
            </a:r>
          </a:p>
          <a:p>
            <a:pPr algn="l"/>
            <a:r>
              <a:rPr lang="en-US" b="1" dirty="0">
                <a:solidFill>
                  <a:srgbClr val="00B0F0"/>
                </a:solidFill>
                <a:latin typeface="Inter" panose="020B0502030000000004" pitchFamily="34" charset="0"/>
              </a:rPr>
              <a:t>TypeScript</a:t>
            </a:r>
            <a:endParaRPr lang="en-US" b="1" i="0" dirty="0">
              <a:solidFill>
                <a:srgbClr val="00B0F0"/>
              </a:solidFill>
              <a:effectLst/>
              <a:latin typeface="Inter" panose="020B0502030000000004" pitchFamily="34" charset="0"/>
            </a:endParaRPr>
          </a:p>
          <a:p>
            <a:pPr algn="l"/>
            <a:r>
              <a:rPr lang="en-US" b="1" i="0" dirty="0">
                <a:solidFill>
                  <a:srgbClr val="00B0F0"/>
                </a:solidFill>
                <a:effectLst/>
                <a:latin typeface="Inter" panose="020B0502030000000004" pitchFamily="34" charset="0"/>
              </a:rPr>
              <a:t>Python</a:t>
            </a:r>
          </a:p>
          <a:p>
            <a:pPr algn="l"/>
            <a:r>
              <a:rPr lang="en-US" b="1" dirty="0">
                <a:solidFill>
                  <a:srgbClr val="00B0F0"/>
                </a:solidFill>
                <a:latin typeface="Inter" panose="020B0502030000000004" pitchFamily="34" charset="0"/>
              </a:rPr>
              <a:t>Angular</a:t>
            </a:r>
          </a:p>
          <a:p>
            <a:pPr algn="l"/>
            <a:r>
              <a:rPr lang="en-US" b="1" i="0" dirty="0">
                <a:solidFill>
                  <a:srgbClr val="00B0F0"/>
                </a:solidFill>
                <a:effectLst/>
                <a:latin typeface="Inter" panose="020B0502030000000004" pitchFamily="34" charset="0"/>
              </a:rPr>
              <a:t>PHP</a:t>
            </a:r>
            <a:endParaRPr lang="en-US" b="0" i="0" dirty="0">
              <a:solidFill>
                <a:srgbClr val="00B0F0"/>
              </a:solidFill>
              <a:effectLst/>
              <a:latin typeface="Inter" panose="020B0502030000000004" pitchFamily="34" charset="0"/>
            </a:endParaRPr>
          </a:p>
          <a:p>
            <a:pPr algn="ctr"/>
            <a:endParaRPr lang="en-US" dirty="0"/>
          </a:p>
        </p:txBody>
      </p:sp>
      <p:cxnSp>
        <p:nvCxnSpPr>
          <p:cNvPr id="9" name="Connector: Curved 8">
            <a:extLst>
              <a:ext uri="{FF2B5EF4-FFF2-40B4-BE49-F238E27FC236}">
                <a16:creationId xmlns:a16="http://schemas.microsoft.com/office/drawing/2014/main" id="{A1A64BE3-5903-4510-BF59-80B57A98F857}"/>
              </a:ext>
            </a:extLst>
          </p:cNvPr>
          <p:cNvCxnSpPr>
            <a:cxnSpLocks/>
          </p:cNvCxnSpPr>
          <p:nvPr/>
        </p:nvCxnSpPr>
        <p:spPr>
          <a:xfrm>
            <a:off x="2117634" y="2489132"/>
            <a:ext cx="5971290" cy="1"/>
          </a:xfrm>
          <a:prstGeom prst="curvedConnector3">
            <a:avLst>
              <a:gd name="adj1" fmla="val 502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6253471-7033-4223-B809-21A1A35DA4E7}"/>
              </a:ext>
            </a:extLst>
          </p:cNvPr>
          <p:cNvCxnSpPr/>
          <p:nvPr/>
        </p:nvCxnSpPr>
        <p:spPr>
          <a:xfrm rot="5400000">
            <a:off x="1365623" y="3026652"/>
            <a:ext cx="1313662" cy="190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AF2877F-EBAF-48A6-9A0F-BCD04B035577}"/>
              </a:ext>
            </a:extLst>
          </p:cNvPr>
          <p:cNvCxnSpPr>
            <a:cxnSpLocks/>
          </p:cNvCxnSpPr>
          <p:nvPr/>
        </p:nvCxnSpPr>
        <p:spPr>
          <a:xfrm rot="16200000" flipH="1">
            <a:off x="4446273" y="3040726"/>
            <a:ext cx="1173462" cy="702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99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1F5-B1E1-48A5-894D-8BD4EF1C706A}"/>
              </a:ext>
            </a:extLst>
          </p:cNvPr>
          <p:cNvSpPr>
            <a:spLocks noGrp="1"/>
          </p:cNvSpPr>
          <p:nvPr>
            <p:ph type="title"/>
          </p:nvPr>
        </p:nvSpPr>
        <p:spPr>
          <a:xfrm>
            <a:off x="958533" y="266700"/>
            <a:ext cx="9905998" cy="685801"/>
          </a:xfrm>
        </p:spPr>
        <p:txBody>
          <a:bodyPr>
            <a:normAutofit/>
          </a:bodyPr>
          <a:lstStyle/>
          <a:p>
            <a:r>
              <a:rPr lang="en-US" sz="3200" dirty="0"/>
              <a:t>Mobile application Programming languages</a:t>
            </a:r>
          </a:p>
        </p:txBody>
      </p:sp>
      <p:sp>
        <p:nvSpPr>
          <p:cNvPr id="12" name="Text Placeholder 11">
            <a:extLst>
              <a:ext uri="{FF2B5EF4-FFF2-40B4-BE49-F238E27FC236}">
                <a16:creationId xmlns:a16="http://schemas.microsoft.com/office/drawing/2014/main" id="{89550944-AA2D-4851-833A-FFA8E23826A1}"/>
              </a:ext>
            </a:extLst>
          </p:cNvPr>
          <p:cNvSpPr>
            <a:spLocks noGrp="1"/>
          </p:cNvSpPr>
          <p:nvPr>
            <p:ph type="body" sz="half" idx="17"/>
          </p:nvPr>
        </p:nvSpPr>
        <p:spPr>
          <a:xfrm>
            <a:off x="5289451" y="1117712"/>
            <a:ext cx="6386732" cy="4811151"/>
          </a:xfrm>
        </p:spPr>
        <p:txBody>
          <a:bodyPr>
            <a:normAutofit/>
          </a:bodyPr>
          <a:lstStyle/>
          <a:p>
            <a:r>
              <a:rPr lang="en-US" sz="1800" dirty="0">
                <a:solidFill>
                  <a:srgbClr val="00B0F0"/>
                </a:solidFill>
              </a:rPr>
              <a:t>Here is the trending of languages used in mobile application development. We can make conclusions based on the statistics bellow .</a:t>
            </a:r>
          </a:p>
        </p:txBody>
      </p:sp>
      <p:sp>
        <p:nvSpPr>
          <p:cNvPr id="14" name="Text Placeholder 13">
            <a:extLst>
              <a:ext uri="{FF2B5EF4-FFF2-40B4-BE49-F238E27FC236}">
                <a16:creationId xmlns:a16="http://schemas.microsoft.com/office/drawing/2014/main" id="{82BCAA26-16A9-4A8A-BB86-131286FA9783}"/>
              </a:ext>
            </a:extLst>
          </p:cNvPr>
          <p:cNvSpPr>
            <a:spLocks noGrp="1"/>
          </p:cNvSpPr>
          <p:nvPr>
            <p:ph type="body" idx="1"/>
          </p:nvPr>
        </p:nvSpPr>
        <p:spPr>
          <a:xfrm>
            <a:off x="220392" y="1117712"/>
            <a:ext cx="5134709" cy="685800"/>
          </a:xfrm>
        </p:spPr>
        <p:txBody>
          <a:bodyPr/>
          <a:lstStyle/>
          <a:p>
            <a:r>
              <a:rPr lang="en-US" sz="2000" cap="none" dirty="0">
                <a:solidFill>
                  <a:srgbClr val="00B0F0"/>
                </a:solidFill>
              </a:rPr>
              <a:t>Chart showing programming languages and attached framework</a:t>
            </a:r>
          </a:p>
        </p:txBody>
      </p:sp>
      <p:pic>
        <p:nvPicPr>
          <p:cNvPr id="18" name="Picture 17">
            <a:extLst>
              <a:ext uri="{FF2B5EF4-FFF2-40B4-BE49-F238E27FC236}">
                <a16:creationId xmlns:a16="http://schemas.microsoft.com/office/drawing/2014/main" id="{FE4C27A3-ABD2-41A5-84CA-DC3FC0CF42EB}"/>
              </a:ext>
            </a:extLst>
          </p:cNvPr>
          <p:cNvPicPr>
            <a:picLocks noChangeAspect="1"/>
          </p:cNvPicPr>
          <p:nvPr/>
        </p:nvPicPr>
        <p:blipFill>
          <a:blip r:embed="rId2"/>
          <a:stretch>
            <a:fillRect/>
          </a:stretch>
        </p:blipFill>
        <p:spPr>
          <a:xfrm>
            <a:off x="220393" y="1968723"/>
            <a:ext cx="5069058" cy="4382672"/>
          </a:xfrm>
          <a:prstGeom prst="rect">
            <a:avLst/>
          </a:prstGeom>
        </p:spPr>
      </p:pic>
      <p:pic>
        <p:nvPicPr>
          <p:cNvPr id="20" name="Picture 19">
            <a:extLst>
              <a:ext uri="{FF2B5EF4-FFF2-40B4-BE49-F238E27FC236}">
                <a16:creationId xmlns:a16="http://schemas.microsoft.com/office/drawing/2014/main" id="{72BDBEEB-CFF2-4B24-A834-F60190975B98}"/>
              </a:ext>
            </a:extLst>
          </p:cNvPr>
          <p:cNvPicPr>
            <a:picLocks noChangeAspect="1"/>
          </p:cNvPicPr>
          <p:nvPr/>
        </p:nvPicPr>
        <p:blipFill>
          <a:blip r:embed="rId3"/>
          <a:stretch>
            <a:fillRect/>
          </a:stretch>
        </p:blipFill>
        <p:spPr>
          <a:xfrm>
            <a:off x="5355102" y="2405575"/>
            <a:ext cx="6321081" cy="3945820"/>
          </a:xfrm>
          <a:prstGeom prst="rect">
            <a:avLst/>
          </a:prstGeom>
        </p:spPr>
      </p:pic>
    </p:spTree>
    <p:extLst>
      <p:ext uri="{BB962C8B-B14F-4D97-AF65-F5344CB8AC3E}">
        <p14:creationId xmlns:p14="http://schemas.microsoft.com/office/powerpoint/2010/main" val="2631586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1663</TotalTime>
  <Words>1397</Words>
  <Application>Microsoft Office PowerPoint</Application>
  <PresentationFormat>Widescreen</PresentationFormat>
  <Paragraphs>148</Paragraphs>
  <Slides>15</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Inter</vt:lpstr>
      <vt:lpstr>Open Sans</vt:lpstr>
      <vt:lpstr>Roboto Slab</vt:lpstr>
      <vt:lpstr>Symbol</vt:lpstr>
      <vt:lpstr>Times New Roman</vt:lpstr>
      <vt:lpstr>Tw Cen MT</vt:lpstr>
      <vt:lpstr>Wingdings</vt:lpstr>
      <vt:lpstr>Circuit</vt:lpstr>
      <vt:lpstr>Mobile Application  Development</vt:lpstr>
      <vt:lpstr>Mobile Application Development</vt:lpstr>
      <vt:lpstr>Mobile Application Types </vt:lpstr>
      <vt:lpstr>PowerPoint Presentation</vt:lpstr>
      <vt:lpstr>PowerPoint Presentation</vt:lpstr>
      <vt:lpstr>PowerPoint Presentation</vt:lpstr>
      <vt:lpstr>Statistical evolution </vt:lpstr>
      <vt:lpstr>Mobile application Programming languages</vt:lpstr>
      <vt:lpstr>Mobile application Programming languages</vt:lpstr>
      <vt:lpstr>Mobile application Development framework</vt:lpstr>
      <vt:lpstr>Collection and Analysis for the development requirement  for mobile applications</vt:lpstr>
      <vt:lpstr>Collection and Analysis for the development requirement  for mobile applications</vt:lpstr>
      <vt:lpstr>Cost of Development</vt:lpstr>
      <vt:lpstr>Cost of Development</vt:lpstr>
      <vt:lpstr>Cost of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Enembe Verine Ichumbei</dc:creator>
  <cp:lastModifiedBy>Enembe Verine Ichumbei</cp:lastModifiedBy>
  <cp:revision>41</cp:revision>
  <dcterms:created xsi:type="dcterms:W3CDTF">2023-03-30T20:47:18Z</dcterms:created>
  <dcterms:modified xsi:type="dcterms:W3CDTF">2023-04-01T12:37:16Z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